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9"/>
  </p:notesMasterIdLst>
  <p:handoutMasterIdLst>
    <p:handoutMasterId r:id="rId120"/>
  </p:handoutMasterIdLst>
  <p:sldIdLst>
    <p:sldId id="285" r:id="rId2"/>
    <p:sldId id="287" r:id="rId3"/>
    <p:sldId id="283" r:id="rId4"/>
    <p:sldId id="378" r:id="rId5"/>
    <p:sldId id="291" r:id="rId6"/>
    <p:sldId id="349" r:id="rId7"/>
    <p:sldId id="370" r:id="rId8"/>
    <p:sldId id="350" r:id="rId9"/>
    <p:sldId id="381" r:id="rId10"/>
    <p:sldId id="382" r:id="rId11"/>
    <p:sldId id="411" r:id="rId12"/>
    <p:sldId id="384" r:id="rId13"/>
    <p:sldId id="394" r:id="rId14"/>
    <p:sldId id="393" r:id="rId15"/>
    <p:sldId id="412" r:id="rId16"/>
    <p:sldId id="386" r:id="rId17"/>
    <p:sldId id="397" r:id="rId18"/>
    <p:sldId id="398" r:id="rId19"/>
    <p:sldId id="399" r:id="rId20"/>
    <p:sldId id="400" r:id="rId21"/>
    <p:sldId id="401" r:id="rId22"/>
    <p:sldId id="402" r:id="rId23"/>
    <p:sldId id="403" r:id="rId24"/>
    <p:sldId id="404" r:id="rId25"/>
    <p:sldId id="391" r:id="rId26"/>
    <p:sldId id="395" r:id="rId27"/>
    <p:sldId id="396" r:id="rId28"/>
    <p:sldId id="413" r:id="rId29"/>
    <p:sldId id="392" r:id="rId30"/>
    <p:sldId id="406" r:id="rId31"/>
    <p:sldId id="405" r:id="rId32"/>
    <p:sldId id="407" r:id="rId33"/>
    <p:sldId id="408" r:id="rId34"/>
    <p:sldId id="410" r:id="rId35"/>
    <p:sldId id="409" r:id="rId36"/>
    <p:sldId id="414" r:id="rId37"/>
    <p:sldId id="415" r:id="rId38"/>
    <p:sldId id="420" r:id="rId39"/>
    <p:sldId id="416" r:id="rId40"/>
    <p:sldId id="421" r:id="rId41"/>
    <p:sldId id="417" r:id="rId42"/>
    <p:sldId id="418" r:id="rId43"/>
    <p:sldId id="422" r:id="rId44"/>
    <p:sldId id="423" r:id="rId45"/>
    <p:sldId id="419" r:id="rId46"/>
    <p:sldId id="424" r:id="rId47"/>
    <p:sldId id="425" r:id="rId48"/>
    <p:sldId id="426" r:id="rId49"/>
    <p:sldId id="427" r:id="rId50"/>
    <p:sldId id="428" r:id="rId51"/>
    <p:sldId id="429" r:id="rId52"/>
    <p:sldId id="430" r:id="rId53"/>
    <p:sldId id="441" r:id="rId54"/>
    <p:sldId id="431" r:id="rId55"/>
    <p:sldId id="432" r:id="rId56"/>
    <p:sldId id="433" r:id="rId57"/>
    <p:sldId id="434" r:id="rId58"/>
    <p:sldId id="435" r:id="rId59"/>
    <p:sldId id="436" r:id="rId60"/>
    <p:sldId id="437" r:id="rId61"/>
    <p:sldId id="438" r:id="rId62"/>
    <p:sldId id="439" r:id="rId63"/>
    <p:sldId id="440" r:id="rId64"/>
    <p:sldId id="442" r:id="rId65"/>
    <p:sldId id="443" r:id="rId66"/>
    <p:sldId id="446" r:id="rId67"/>
    <p:sldId id="447" r:id="rId68"/>
    <p:sldId id="448" r:id="rId69"/>
    <p:sldId id="449" r:id="rId70"/>
    <p:sldId id="450" r:id="rId71"/>
    <p:sldId id="444" r:id="rId72"/>
    <p:sldId id="445" r:id="rId73"/>
    <p:sldId id="453" r:id="rId74"/>
    <p:sldId id="454" r:id="rId75"/>
    <p:sldId id="456" r:id="rId76"/>
    <p:sldId id="459" r:id="rId77"/>
    <p:sldId id="472" r:id="rId78"/>
    <p:sldId id="455" r:id="rId79"/>
    <p:sldId id="473" r:id="rId80"/>
    <p:sldId id="474" r:id="rId81"/>
    <p:sldId id="460" r:id="rId82"/>
    <p:sldId id="471" r:id="rId83"/>
    <p:sldId id="475" r:id="rId84"/>
    <p:sldId id="476" r:id="rId85"/>
    <p:sldId id="477" r:id="rId86"/>
    <p:sldId id="478" r:id="rId87"/>
    <p:sldId id="479" r:id="rId88"/>
    <p:sldId id="451" r:id="rId89"/>
    <p:sldId id="452" r:id="rId90"/>
    <p:sldId id="464" r:id="rId91"/>
    <p:sldId id="465" r:id="rId92"/>
    <p:sldId id="466" r:id="rId93"/>
    <p:sldId id="467" r:id="rId94"/>
    <p:sldId id="470" r:id="rId95"/>
    <p:sldId id="468" r:id="rId96"/>
    <p:sldId id="469" r:id="rId97"/>
    <p:sldId id="304" r:id="rId98"/>
    <p:sldId id="354" r:id="rId99"/>
    <p:sldId id="353" r:id="rId100"/>
    <p:sldId id="358" r:id="rId101"/>
    <p:sldId id="359" r:id="rId102"/>
    <p:sldId id="360" r:id="rId103"/>
    <p:sldId id="371" r:id="rId104"/>
    <p:sldId id="352" r:id="rId105"/>
    <p:sldId id="361" r:id="rId106"/>
    <p:sldId id="362" r:id="rId107"/>
    <p:sldId id="376" r:id="rId108"/>
    <p:sldId id="377" r:id="rId109"/>
    <p:sldId id="357" r:id="rId110"/>
    <p:sldId id="365" r:id="rId111"/>
    <p:sldId id="372" r:id="rId112"/>
    <p:sldId id="368" r:id="rId113"/>
    <p:sldId id="373" r:id="rId114"/>
    <p:sldId id="374" r:id="rId115"/>
    <p:sldId id="375" r:id="rId116"/>
    <p:sldId id="379" r:id="rId117"/>
    <p:sldId id="380" r:id="rId118"/>
  </p:sldIdLst>
  <p:sldSz cx="9144000" cy="6858000" type="screen4x3"/>
  <p:notesSz cx="6858000" cy="9144000"/>
  <p:custDataLst>
    <p:tags r:id="rId121"/>
  </p:custDataLst>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3300"/>
    <a:srgbClr val="003399"/>
    <a:srgbClr val="000099"/>
    <a:srgbClr val="915E3F"/>
    <a:srgbClr val="993300"/>
    <a:srgbClr val="CCEC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89681" autoAdjust="0"/>
  </p:normalViewPr>
  <p:slideViewPr>
    <p:cSldViewPr>
      <p:cViewPr varScale="1">
        <p:scale>
          <a:sx n="99" d="100"/>
          <a:sy n="99" d="100"/>
        </p:scale>
        <p:origin x="18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371D54D-6484-4E71-BC0A-097B37A3ED3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4099" name="Rectangle 3">
            <a:extLst>
              <a:ext uri="{FF2B5EF4-FFF2-40B4-BE49-F238E27FC236}">
                <a16:creationId xmlns:a16="http://schemas.microsoft.com/office/drawing/2014/main" id="{58E82DFD-AF17-41B3-96CB-E5143728EBD1}"/>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7A01BD1D-0F53-4E9D-BDBA-09BE45BCAB7B}"/>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4101" name="Rectangle 5">
            <a:extLst>
              <a:ext uri="{FF2B5EF4-FFF2-40B4-BE49-F238E27FC236}">
                <a16:creationId xmlns:a16="http://schemas.microsoft.com/office/drawing/2014/main" id="{31B9E689-6E48-4405-A6A4-90C895B2F2FA}"/>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42CC66C-2070-48A7-9CD2-A5CAEC2DF2D5}" type="slidenum">
              <a:rPr lang="es-ES" altLang="es-ES"/>
              <a:pPr>
                <a:defRPr/>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70D7BA9-7C19-46CC-AE90-0E5DD9B855D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3075" name="Rectangle 3">
            <a:extLst>
              <a:ext uri="{FF2B5EF4-FFF2-40B4-BE49-F238E27FC236}">
                <a16:creationId xmlns:a16="http://schemas.microsoft.com/office/drawing/2014/main" id="{55E63A96-4030-4C09-878C-FDB7B9F35A5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DA931F29-1D46-4BCC-874F-FC5EA712D60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5EEFAFD0-431E-4160-8F46-9713B06639E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a:extLst>
              <a:ext uri="{FF2B5EF4-FFF2-40B4-BE49-F238E27FC236}">
                <a16:creationId xmlns:a16="http://schemas.microsoft.com/office/drawing/2014/main" id="{E01CBC4F-E4D2-4437-98AE-CBE0BB3A95F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3079" name="Rectangle 7">
            <a:extLst>
              <a:ext uri="{FF2B5EF4-FFF2-40B4-BE49-F238E27FC236}">
                <a16:creationId xmlns:a16="http://schemas.microsoft.com/office/drawing/2014/main" id="{C68F1319-496F-411A-A8B4-1538D60D5E1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4927F7F-7007-4235-BEF0-2DD2AD5F0CCD}"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a:noFill/>
        </p:spPr>
        <p:txBody>
          <a:bodyPr/>
          <a:lstStyle/>
          <a:p>
            <a:r>
              <a:rPr lang="en-US" dirty="0"/>
              <a:t>Click to edit Master title style</a:t>
            </a:r>
            <a:endParaRPr lang="es-E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s-ES"/>
          </a:p>
        </p:txBody>
      </p:sp>
    </p:spTree>
    <p:extLst>
      <p:ext uri="{BB962C8B-B14F-4D97-AF65-F5344CB8AC3E}">
        <p14:creationId xmlns:p14="http://schemas.microsoft.com/office/powerpoint/2010/main" val="354460700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14030244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53188"/>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0" y="0"/>
            <a:ext cx="6705600" cy="6453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637208672"/>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46021" y="1978925"/>
            <a:ext cx="8507412" cy="371475"/>
          </a:xfrm>
          <a:prstGeom prst="rect">
            <a:avLst/>
          </a:prstGeom>
        </p:spPr>
        <p:txBody>
          <a:bodyPr/>
          <a:lstStyle/>
          <a:p>
            <a:r>
              <a:rPr lang="en-US" dirty="0"/>
              <a:t>Click to edit Master title style</a:t>
            </a:r>
            <a:endParaRPr lang="es-ES" dirty="0"/>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quarter" idx="2"/>
          </p:nvPr>
        </p:nvSpPr>
        <p:spPr>
          <a:xfrm>
            <a:off x="4648200" y="1196975"/>
            <a:ext cx="4495800" cy="2551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Content Placeholder 4"/>
          <p:cNvSpPr>
            <a:spLocks noGrp="1"/>
          </p:cNvSpPr>
          <p:nvPr>
            <p:ph sz="quarter" idx="3"/>
          </p:nvPr>
        </p:nvSpPr>
        <p:spPr>
          <a:xfrm>
            <a:off x="4648200" y="3900488"/>
            <a:ext cx="4495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92332315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507412" cy="371475"/>
          </a:xfrm>
          <a:prstGeom prst="rect">
            <a:avLst/>
          </a:prstGeom>
        </p:spPr>
        <p:txBody>
          <a:bodyPr/>
          <a:lstStyle/>
          <a:p>
            <a:r>
              <a:rPr lang="en-US"/>
              <a:t>Click to edit Master title style</a:t>
            </a:r>
            <a:endParaRPr lang="es-ES"/>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36569858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itle 1"/>
          <p:cNvSpPr>
            <a:spLocks noGrp="1"/>
          </p:cNvSpPr>
          <p:nvPr>
            <p:ph type="ctrTitle"/>
          </p:nvPr>
        </p:nvSpPr>
        <p:spPr>
          <a:xfrm>
            <a:off x="3851920" y="116632"/>
            <a:ext cx="5292080" cy="648072"/>
          </a:xfrm>
          <a:prstGeom prst="rect">
            <a:avLst/>
          </a:prstGeom>
          <a:noFill/>
        </p:spPr>
        <p:txBody>
          <a:bodyPr/>
          <a:lstStyle>
            <a:lvl1pPr>
              <a:defRPr sz="2000"/>
            </a:lvl1pPr>
          </a:lstStyle>
          <a:p>
            <a:r>
              <a:rPr lang="en-US" dirty="0"/>
              <a:t>Click to edit Master title style</a:t>
            </a:r>
            <a:endParaRPr lang="es-ES" dirty="0"/>
          </a:p>
        </p:txBody>
      </p:sp>
    </p:spTree>
    <p:extLst>
      <p:ext uri="{BB962C8B-B14F-4D97-AF65-F5344CB8AC3E}">
        <p14:creationId xmlns:p14="http://schemas.microsoft.com/office/powerpoint/2010/main" val="1291456727"/>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EDFE0-9FCF-4039-8238-BBE3F0EDF45B}"/>
              </a:ext>
            </a:extLst>
          </p:cNvPr>
          <p:cNvSpPr txBox="1">
            <a:spLocks/>
          </p:cNvSpPr>
          <p:nvPr userDrawn="1"/>
        </p:nvSpPr>
        <p:spPr bwMode="auto">
          <a:xfrm>
            <a:off x="4427538" y="71438"/>
            <a:ext cx="4716462" cy="785812"/>
          </a:xfrm>
          <a:prstGeom prst="rect">
            <a:avLst/>
          </a:prstGeom>
          <a:noFill/>
          <a:ln w="9525">
            <a:noFill/>
            <a:miter lim="800000"/>
            <a:headEnd/>
            <a:tailEnd/>
          </a:ln>
        </p:spPr>
        <p:txBody>
          <a:bodyPr anchor="ctr"/>
          <a:lst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a:lstStyle>
          <a:p>
            <a:pPr>
              <a:defRPr/>
            </a:pPr>
            <a:r>
              <a:rPr lang="en-US" sz="2000" kern="0" dirty="0"/>
              <a:t>Click to edit Master title style</a:t>
            </a:r>
            <a:endParaRPr lang="es-ES" sz="2000" kern="0" dirty="0"/>
          </a:p>
        </p:txBody>
      </p:sp>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277806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965382691"/>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s-E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5560482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23595009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99093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s-E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1087267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9435918"/>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B14F7FCE-B634-4B9E-87C0-67060F0F3EE3}"/>
              </a:ext>
            </a:extLst>
          </p:cNvPr>
          <p:cNvSpPr>
            <a:spLocks noGrp="1" noChangeArrowheads="1"/>
          </p:cNvSpPr>
          <p:nvPr>
            <p:ph type="body" idx="1"/>
          </p:nvPr>
        </p:nvSpPr>
        <p:spPr bwMode="auto">
          <a:xfrm>
            <a:off x="0" y="857250"/>
            <a:ext cx="9144000"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32" name="Text Box 6">
            <a:extLst>
              <a:ext uri="{FF2B5EF4-FFF2-40B4-BE49-F238E27FC236}">
                <a16:creationId xmlns:a16="http://schemas.microsoft.com/office/drawing/2014/main" id="{233EE86C-CD3C-475E-87AC-B8917B6A91F0}"/>
              </a:ext>
            </a:extLst>
          </p:cNvPr>
          <p:cNvSpPr txBox="1">
            <a:spLocks noChangeArrowheads="1"/>
          </p:cNvSpPr>
          <p:nvPr userDrawn="1"/>
        </p:nvSpPr>
        <p:spPr bwMode="auto">
          <a:xfrm>
            <a:off x="8572500" y="6624638"/>
            <a:ext cx="503238" cy="3048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defRPr/>
            </a:pPr>
            <a:fld id="{EC2157F1-D703-4865-8E99-F2D3E07DE204}" type="slidenum">
              <a:rPr lang="es-ES" altLang="es-ES" sz="1400" b="1" smtClean="0">
                <a:solidFill>
                  <a:srgbClr val="0000FF"/>
                </a:solidFill>
              </a:rPr>
              <a:pPr algn="ctr" eaLnBrk="1" hangingPunct="1">
                <a:spcBef>
                  <a:spcPct val="50000"/>
                </a:spcBef>
                <a:defRPr/>
              </a:pPr>
              <a:t>‹Nº›</a:t>
            </a:fld>
            <a:endParaRPr lang="es-ES" altLang="es-ES" sz="1400" b="1" dirty="0">
              <a:solidFill>
                <a:srgbClr val="0000FF"/>
              </a:solidFill>
            </a:endParaRPr>
          </a:p>
        </p:txBody>
      </p:sp>
    </p:spTree>
  </p:cSld>
  <p:clrMap bg1="lt1" tx1="dk1" bg2="lt2" tx2="dk2" accent1="accent1" accent2="accent2" accent3="accent3" accent4="accent4" accent5="accent5" accent6="accent6" hlink="hlink" folHlink="folHlink"/>
  <p:sldLayoutIdLst>
    <p:sldLayoutId id="2147483778" r:id="rId1"/>
    <p:sldLayoutId id="2147483767" r:id="rId2"/>
    <p:sldLayoutId id="2147483779"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ransition>
    <p:random/>
  </p:transition>
  <p:txStyles>
    <p:title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jmhorcas/spl_cour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palletsprojects.com/projects/jinja" TargetMode="Externa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hyperlink" Target="https://jinja.palletsprojects.com/en/stable/templates/"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refactoring.gur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efactoring.guru/es/design-patterns/observ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refactoring.guru/es/design-patterns/template-metho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efactoring.guru/es/design-patterns/strateg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efactoring.guru/es/design-patterns/decorato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1D08E0-43AB-48EA-9E04-89D2D6BB762D}"/>
              </a:ext>
            </a:extLst>
          </p:cNvPr>
          <p:cNvSpPr>
            <a:spLocks noGrp="1"/>
          </p:cNvSpPr>
          <p:nvPr>
            <p:ph type="ctrTitle"/>
          </p:nvPr>
        </p:nvSpPr>
        <p:spPr/>
        <p:txBody>
          <a:bodyPr/>
          <a:lstStyle/>
          <a:p>
            <a:pPr>
              <a:defRPr/>
            </a:pPr>
            <a:r>
              <a:rPr lang="en-US" dirty="0" err="1"/>
              <a:t>Parte</a:t>
            </a:r>
            <a:r>
              <a:rPr lang="en-US" dirty="0"/>
              <a:t> III</a:t>
            </a:r>
            <a:br>
              <a:rPr lang="en-US" dirty="0"/>
            </a:br>
            <a:r>
              <a:rPr lang="en-US" dirty="0" err="1"/>
              <a:t>Implementación</a:t>
            </a:r>
            <a:r>
              <a:rPr lang="en-US" dirty="0"/>
              <a:t> de la </a:t>
            </a:r>
            <a:r>
              <a:rPr lang="en-US" dirty="0" err="1"/>
              <a:t>variabilidad</a:t>
            </a:r>
            <a:r>
              <a:rPr lang="en-US" dirty="0"/>
              <a:t> y </a:t>
            </a:r>
            <a:r>
              <a:rPr lang="en-US" dirty="0" err="1"/>
              <a:t>Generación</a:t>
            </a:r>
            <a:r>
              <a:rPr lang="en-US" dirty="0"/>
              <a:t> de </a:t>
            </a:r>
            <a:r>
              <a:rPr lang="en-US" dirty="0" err="1"/>
              <a:t>Productos</a:t>
            </a:r>
            <a:endParaRPr lang="en-US" dirty="0"/>
          </a:p>
        </p:txBody>
      </p:sp>
      <p:sp>
        <p:nvSpPr>
          <p:cNvPr id="4" name="Subtítulo 2">
            <a:extLst>
              <a:ext uri="{FF2B5EF4-FFF2-40B4-BE49-F238E27FC236}">
                <a16:creationId xmlns:a16="http://schemas.microsoft.com/office/drawing/2014/main" id="{2E7549EE-EDF3-4026-807E-EE36BE8240B8}"/>
              </a:ext>
            </a:extLst>
          </p:cNvPr>
          <p:cNvSpPr>
            <a:spLocks noGrp="1" noChangeArrowheads="1"/>
          </p:cNvSpPr>
          <p:nvPr>
            <p:ph type="subTitle" idx="1"/>
          </p:nvPr>
        </p:nvSpPr>
        <p:spPr bwMode="auto">
          <a:xfrm>
            <a:off x="0" y="3886200"/>
            <a:ext cx="9144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3399"/>
                </a:solidFill>
                <a:latin typeface="+mn-lt"/>
                <a:ea typeface="+mn-ea"/>
                <a:cs typeface="+mn-cs"/>
              </a:defRPr>
            </a:lvl1pPr>
            <a:lvl2pPr marL="457200" indent="0" algn="ctr" rtl="0" eaLnBrk="0" fontAlgn="base" hangingPunct="0">
              <a:spcBef>
                <a:spcPct val="20000"/>
              </a:spcBef>
              <a:spcAft>
                <a:spcPct val="0"/>
              </a:spcAft>
              <a:buNone/>
              <a:defRPr sz="2800">
                <a:solidFill>
                  <a:srgbClr val="003399"/>
                </a:solidFill>
                <a:latin typeface="+mn-lt"/>
              </a:defRPr>
            </a:lvl2pPr>
            <a:lvl3pPr marL="914400" indent="0" algn="ctr" rtl="0" eaLnBrk="0" fontAlgn="base" hangingPunct="0">
              <a:spcBef>
                <a:spcPct val="20000"/>
              </a:spcBef>
              <a:spcAft>
                <a:spcPct val="0"/>
              </a:spcAft>
              <a:buNone/>
              <a:defRPr sz="2400">
                <a:solidFill>
                  <a:srgbClr val="003399"/>
                </a:solidFill>
                <a:latin typeface="+mn-lt"/>
              </a:defRPr>
            </a:lvl3pPr>
            <a:lvl4pPr marL="1371600" indent="0" algn="ctr" rtl="0" eaLnBrk="0" fontAlgn="base" hangingPunct="0">
              <a:spcBef>
                <a:spcPct val="20000"/>
              </a:spcBef>
              <a:spcAft>
                <a:spcPct val="0"/>
              </a:spcAft>
              <a:buNone/>
              <a:defRPr sz="2000">
                <a:solidFill>
                  <a:srgbClr val="003399"/>
                </a:solidFill>
                <a:latin typeface="+mn-lt"/>
              </a:defRPr>
            </a:lvl4pPr>
            <a:lvl5pPr marL="1828800" indent="0" algn="ctr" rtl="0" eaLnBrk="0" fontAlgn="base" hangingPunct="0">
              <a:spcBef>
                <a:spcPct val="20000"/>
              </a:spcBef>
              <a:spcAft>
                <a:spcPct val="0"/>
              </a:spcAft>
              <a:buNone/>
              <a:defRPr sz="2000">
                <a:solidFill>
                  <a:srgbClr val="003399"/>
                </a:solidFill>
                <a:latin typeface="+mn-lt"/>
              </a:defRPr>
            </a:lvl5pPr>
            <a:lvl6pPr marL="2286000" indent="0" algn="ctr" rtl="0" fontAlgn="base">
              <a:spcBef>
                <a:spcPct val="20000"/>
              </a:spcBef>
              <a:spcAft>
                <a:spcPct val="0"/>
              </a:spcAft>
              <a:buNone/>
              <a:defRPr sz="2000">
                <a:solidFill>
                  <a:srgbClr val="003399"/>
                </a:solidFill>
                <a:latin typeface="+mn-lt"/>
              </a:defRPr>
            </a:lvl6pPr>
            <a:lvl7pPr marL="2743200" indent="0" algn="ctr" rtl="0" fontAlgn="base">
              <a:spcBef>
                <a:spcPct val="20000"/>
              </a:spcBef>
              <a:spcAft>
                <a:spcPct val="0"/>
              </a:spcAft>
              <a:buNone/>
              <a:defRPr sz="2000">
                <a:solidFill>
                  <a:srgbClr val="003399"/>
                </a:solidFill>
                <a:latin typeface="+mn-lt"/>
              </a:defRPr>
            </a:lvl7pPr>
            <a:lvl8pPr marL="3200400" indent="0" algn="ctr" rtl="0" fontAlgn="base">
              <a:spcBef>
                <a:spcPct val="20000"/>
              </a:spcBef>
              <a:spcAft>
                <a:spcPct val="0"/>
              </a:spcAft>
              <a:buNone/>
              <a:defRPr sz="2000">
                <a:solidFill>
                  <a:srgbClr val="003399"/>
                </a:solidFill>
                <a:latin typeface="+mn-lt"/>
              </a:defRPr>
            </a:lvl8pPr>
            <a:lvl9pPr marL="3657600" indent="0" algn="ctr" rtl="0" fontAlgn="base">
              <a:spcBef>
                <a:spcPct val="20000"/>
              </a:spcBef>
              <a:spcAft>
                <a:spcPct val="0"/>
              </a:spcAft>
              <a:buNone/>
              <a:defRPr sz="2000">
                <a:solidFill>
                  <a:srgbClr val="003399"/>
                </a:solidFill>
                <a:latin typeface="+mn-lt"/>
              </a:defRPr>
            </a:lvl9pPr>
          </a:lstStyle>
          <a:p>
            <a:r>
              <a:rPr lang="en-US" altLang="es-ES" dirty="0"/>
              <a:t>José Miguel Horcas</a:t>
            </a:r>
          </a:p>
          <a:p>
            <a:endParaRPr lang="en-US" altLang="es-ES" dirty="0"/>
          </a:p>
          <a:p>
            <a:r>
              <a:rPr lang="en-US" altLang="es-ES" sz="1400" dirty="0"/>
              <a:t>*</a:t>
            </a:r>
            <a:r>
              <a:rPr lang="en-US" altLang="es-ES" sz="1400" dirty="0" err="1"/>
              <a:t>Estas</a:t>
            </a:r>
            <a:r>
              <a:rPr lang="en-US" altLang="es-ES" sz="1400" dirty="0"/>
              <a:t> </a:t>
            </a:r>
            <a:r>
              <a:rPr lang="en-US" altLang="es-ES" sz="1400" dirty="0" err="1"/>
              <a:t>transparencias</a:t>
            </a:r>
            <a:r>
              <a:rPr lang="en-US" altLang="es-ES" sz="1400" dirty="0"/>
              <a:t> son una </a:t>
            </a:r>
            <a:r>
              <a:rPr lang="en-US" altLang="es-ES" sz="1400" dirty="0" err="1"/>
              <a:t>adaptación</a:t>
            </a:r>
            <a:r>
              <a:rPr lang="en-US" altLang="es-ES" sz="1400" dirty="0"/>
              <a:t> del material original del </a:t>
            </a:r>
            <a:r>
              <a:rPr lang="en-US" altLang="es-ES" sz="1400" dirty="0" err="1"/>
              <a:t>curso</a:t>
            </a:r>
            <a:r>
              <a:rPr lang="en-US" altLang="es-ES" sz="1400" dirty="0"/>
              <a:t> de SPL disponible </a:t>
            </a:r>
            <a:r>
              <a:rPr lang="en-US" altLang="es-ES" sz="1400" dirty="0" err="1"/>
              <a:t>en</a:t>
            </a:r>
            <a:r>
              <a:rPr lang="en-US" altLang="es-ES" sz="1400" dirty="0"/>
              <a:t>:</a:t>
            </a:r>
            <a:br>
              <a:rPr lang="en-US" altLang="es-ES" sz="1400" dirty="0"/>
            </a:br>
            <a:r>
              <a:rPr lang="en-US" altLang="es-ES" sz="1400" dirty="0">
                <a:hlinkClick r:id="rId2"/>
              </a:rPr>
              <a:t>https://github.com/jmhorcas/spl_course</a:t>
            </a:r>
            <a:endParaRPr lang="en-US" altLang="es-ES" sz="1400" dirty="0"/>
          </a:p>
          <a:p>
            <a:endParaRPr lang="en-US" altLang="es-ES" sz="1400" dirty="0"/>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707886"/>
          </a:xfrm>
          <a:prstGeom prst="rect">
            <a:avLst/>
          </a:prstGeom>
          <a:noFill/>
        </p:spPr>
        <p:txBody>
          <a:bodyPr wrap="square">
            <a:spAutoFit/>
          </a:bodyPr>
          <a:lstStyle/>
          <a:p>
            <a:pPr>
              <a:defRPr/>
            </a:pPr>
            <a:r>
              <a:rPr lang="es-ES" altLang="es-ES" sz="2400" b="1" dirty="0">
                <a:solidFill>
                  <a:srgbClr val="0000FF"/>
                </a:solidFill>
                <a:latin typeface="+mn-lt"/>
              </a:rPr>
              <a:t>Ejemplo: </a:t>
            </a:r>
            <a:r>
              <a:rPr lang="es-ES" altLang="es-ES" sz="2400" b="1" i="1" dirty="0" err="1">
                <a:solidFill>
                  <a:srgbClr val="0000FF"/>
                </a:solidFill>
                <a:latin typeface="+mn-lt"/>
              </a:rPr>
              <a:t>Graph</a:t>
            </a:r>
            <a:r>
              <a:rPr lang="es-ES" altLang="es-ES" sz="2400" b="1" i="1" dirty="0">
                <a:solidFill>
                  <a:srgbClr val="0000FF"/>
                </a:solidFill>
                <a:latin typeface="+mn-lt"/>
              </a:rPr>
              <a:t> </a:t>
            </a:r>
            <a:r>
              <a:rPr lang="es-ES" altLang="es-ES" sz="2400" b="1" i="1" dirty="0" err="1">
                <a:solidFill>
                  <a:srgbClr val="0000FF"/>
                </a:solidFill>
                <a:latin typeface="+mn-lt"/>
              </a:rPr>
              <a:t>library</a:t>
            </a:r>
            <a:r>
              <a:rPr lang="es-ES" altLang="es-ES" sz="2400" b="1" i="1" dirty="0">
                <a:solidFill>
                  <a:srgbClr val="0000FF"/>
                </a:solidFill>
                <a:latin typeface="+mn-lt"/>
              </a:rPr>
              <a:t> </a:t>
            </a:r>
            <a:r>
              <a:rPr lang="es-ES" altLang="es-ES" sz="2400" b="1" dirty="0">
                <a:solidFill>
                  <a:srgbClr val="0000FF"/>
                </a:solidFill>
                <a:latin typeface="+mn-lt"/>
              </a:rPr>
              <a:t>(Librería de grafos)</a:t>
            </a:r>
            <a:endParaRPr lang="es-ES" altLang="es-ES" sz="2400" dirty="0">
              <a:solidFill>
                <a:srgbClr val="0000FF"/>
              </a:solidFill>
              <a:latin typeface="+mn-lt"/>
            </a:endParaRPr>
          </a:p>
          <a:p>
            <a:pPr algn="just">
              <a:defRPr/>
            </a:pPr>
            <a:r>
              <a:rPr lang="es-ES" sz="1600" kern="0" dirty="0">
                <a:latin typeface="+mn-lt"/>
              </a:rPr>
              <a:t>.</a:t>
            </a:r>
          </a:p>
        </p:txBody>
      </p:sp>
      <p:pic>
        <p:nvPicPr>
          <p:cNvPr id="6" name="Imagen 5">
            <a:extLst>
              <a:ext uri="{FF2B5EF4-FFF2-40B4-BE49-F238E27FC236}">
                <a16:creationId xmlns:a16="http://schemas.microsoft.com/office/drawing/2014/main" id="{3D0BD295-BB66-4FE2-A387-62D932380574}"/>
              </a:ext>
            </a:extLst>
          </p:cNvPr>
          <p:cNvPicPr>
            <a:picLocks noChangeAspect="1"/>
          </p:cNvPicPr>
          <p:nvPr/>
        </p:nvPicPr>
        <p:blipFill>
          <a:blip r:embed="rId2"/>
          <a:stretch>
            <a:fillRect/>
          </a:stretch>
        </p:blipFill>
        <p:spPr>
          <a:xfrm>
            <a:off x="354931" y="2204864"/>
            <a:ext cx="8434138" cy="3443049"/>
          </a:xfrm>
          <a:prstGeom prst="rect">
            <a:avLst/>
          </a:prstGeom>
        </p:spPr>
      </p:pic>
    </p:spTree>
    <p:extLst>
      <p:ext uri="{BB962C8B-B14F-4D97-AF65-F5344CB8AC3E}">
        <p14:creationId xmlns:p14="http://schemas.microsoft.com/office/powerpoint/2010/main" val="399107141"/>
      </p:ext>
    </p:extLst>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Generación de productos de la SPL</a:t>
            </a:r>
            <a:endParaRPr lang="es-ES" altLang="es-ES" sz="1400" dirty="0">
              <a:latin typeface="+mn-lt"/>
            </a:endParaRPr>
          </a:p>
        </p:txBody>
      </p:sp>
      <p:pic>
        <p:nvPicPr>
          <p:cNvPr id="5" name="Imagen 4">
            <a:extLst>
              <a:ext uri="{FF2B5EF4-FFF2-40B4-BE49-F238E27FC236}">
                <a16:creationId xmlns:a16="http://schemas.microsoft.com/office/drawing/2014/main" id="{0386435B-4281-4FAA-BA82-77573FCD0282}"/>
              </a:ext>
            </a:extLst>
          </p:cNvPr>
          <p:cNvPicPr>
            <a:picLocks noChangeAspect="1"/>
          </p:cNvPicPr>
          <p:nvPr/>
        </p:nvPicPr>
        <p:blipFill>
          <a:blip r:embed="rId2"/>
          <a:stretch>
            <a:fillRect/>
          </a:stretch>
        </p:blipFill>
        <p:spPr>
          <a:xfrm>
            <a:off x="261255" y="1637891"/>
            <a:ext cx="3211674" cy="4822954"/>
          </a:xfrm>
          <a:prstGeom prst="rect">
            <a:avLst/>
          </a:prstGeom>
          <a:ln>
            <a:solidFill>
              <a:schemeClr val="tx1"/>
            </a:solidFill>
          </a:ln>
        </p:spPr>
      </p:pic>
      <p:pic>
        <p:nvPicPr>
          <p:cNvPr id="7" name="Imagen 6">
            <a:extLst>
              <a:ext uri="{FF2B5EF4-FFF2-40B4-BE49-F238E27FC236}">
                <a16:creationId xmlns:a16="http://schemas.microsoft.com/office/drawing/2014/main" id="{8AD3A49B-4BCE-4BB3-BADA-2A7093E3F732}"/>
              </a:ext>
            </a:extLst>
          </p:cNvPr>
          <p:cNvPicPr>
            <a:picLocks noChangeAspect="1"/>
          </p:cNvPicPr>
          <p:nvPr/>
        </p:nvPicPr>
        <p:blipFill>
          <a:blip r:embed="rId3"/>
          <a:stretch>
            <a:fillRect/>
          </a:stretch>
        </p:blipFill>
        <p:spPr>
          <a:xfrm>
            <a:off x="3921089" y="1637891"/>
            <a:ext cx="3048383" cy="4527413"/>
          </a:xfrm>
          <a:prstGeom prst="rect">
            <a:avLst/>
          </a:prstGeom>
        </p:spPr>
      </p:pic>
      <p:pic>
        <p:nvPicPr>
          <p:cNvPr id="18" name="Imagen 17">
            <a:extLst>
              <a:ext uri="{FF2B5EF4-FFF2-40B4-BE49-F238E27FC236}">
                <a16:creationId xmlns:a16="http://schemas.microsoft.com/office/drawing/2014/main" id="{20F793B2-D8EE-4488-A879-45046B349522}"/>
              </a:ext>
            </a:extLst>
          </p:cNvPr>
          <p:cNvPicPr>
            <a:picLocks noChangeAspect="1"/>
          </p:cNvPicPr>
          <p:nvPr/>
        </p:nvPicPr>
        <p:blipFill>
          <a:blip r:embed="rId4"/>
          <a:stretch>
            <a:fillRect/>
          </a:stretch>
        </p:blipFill>
        <p:spPr>
          <a:xfrm>
            <a:off x="7520480" y="2564904"/>
            <a:ext cx="1362265" cy="1981477"/>
          </a:xfrm>
          <a:prstGeom prst="rect">
            <a:avLst/>
          </a:prstGeom>
        </p:spPr>
      </p:pic>
      <p:sp>
        <p:nvSpPr>
          <p:cNvPr id="2" name="CuadroTexto 1">
            <a:extLst>
              <a:ext uri="{FF2B5EF4-FFF2-40B4-BE49-F238E27FC236}">
                <a16:creationId xmlns:a16="http://schemas.microsoft.com/office/drawing/2014/main" id="{BB0472EE-99D7-8EA9-1254-3E6C43DAE58F}"/>
              </a:ext>
            </a:extLst>
          </p:cNvPr>
          <p:cNvSpPr txBox="1"/>
          <p:nvPr/>
        </p:nvSpPr>
        <p:spPr>
          <a:xfrm>
            <a:off x="152498" y="1268004"/>
            <a:ext cx="3491880" cy="369887"/>
          </a:xfrm>
          <a:prstGeom prst="rect">
            <a:avLst/>
          </a:prstGeom>
          <a:noFill/>
        </p:spPr>
        <p:txBody>
          <a:bodyPr wrap="square">
            <a:spAutoFit/>
          </a:bodyPr>
          <a:lstStyle/>
          <a:p>
            <a:pPr algn="ctr">
              <a:defRPr/>
            </a:pPr>
            <a:r>
              <a:rPr lang="es-ES" i="1" kern="0" dirty="0" err="1">
                <a:solidFill>
                  <a:srgbClr val="0000FF"/>
                </a:solidFill>
                <a:latin typeface="+mn-lt"/>
              </a:rPr>
              <a:t>Feature</a:t>
            </a:r>
            <a:r>
              <a:rPr lang="es-ES" i="1" kern="0" dirty="0">
                <a:solidFill>
                  <a:srgbClr val="0000FF"/>
                </a:solidFill>
                <a:latin typeface="+mn-lt"/>
              </a:rPr>
              <a:t> </a:t>
            </a:r>
            <a:r>
              <a:rPr lang="es-ES" i="1" kern="0" dirty="0" err="1">
                <a:solidFill>
                  <a:srgbClr val="0000FF"/>
                </a:solidFill>
                <a:latin typeface="+mn-lt"/>
              </a:rPr>
              <a:t>Model</a:t>
            </a:r>
            <a:r>
              <a:rPr lang="es-ES" i="1" kern="0" dirty="0">
                <a:solidFill>
                  <a:srgbClr val="0000FF"/>
                </a:solidFill>
                <a:latin typeface="+mn-lt"/>
              </a:rPr>
              <a:t> (.</a:t>
            </a:r>
            <a:r>
              <a:rPr lang="es-ES" i="1" kern="0" dirty="0" err="1">
                <a:solidFill>
                  <a:srgbClr val="0000FF"/>
                </a:solidFill>
                <a:latin typeface="+mn-lt"/>
              </a:rPr>
              <a:t>uvl</a:t>
            </a:r>
            <a:r>
              <a:rPr lang="es-ES" i="1" kern="0" dirty="0">
                <a:solidFill>
                  <a:srgbClr val="0000FF"/>
                </a:solidFill>
                <a:latin typeface="+mn-lt"/>
              </a:rPr>
              <a:t>)</a:t>
            </a:r>
            <a:endParaRPr lang="es-ES" dirty="0"/>
          </a:p>
        </p:txBody>
      </p:sp>
      <p:sp>
        <p:nvSpPr>
          <p:cNvPr id="4" name="CuadroTexto 3">
            <a:extLst>
              <a:ext uri="{FF2B5EF4-FFF2-40B4-BE49-F238E27FC236}">
                <a16:creationId xmlns:a16="http://schemas.microsoft.com/office/drawing/2014/main" id="{D3362586-7AC7-6F84-98A5-0AD978472B4B}"/>
              </a:ext>
            </a:extLst>
          </p:cNvPr>
          <p:cNvSpPr txBox="1"/>
          <p:nvPr/>
        </p:nvSpPr>
        <p:spPr>
          <a:xfrm>
            <a:off x="3732572" y="1269171"/>
            <a:ext cx="3491880" cy="369887"/>
          </a:xfrm>
          <a:prstGeom prst="rect">
            <a:avLst/>
          </a:prstGeom>
          <a:noFill/>
        </p:spPr>
        <p:txBody>
          <a:bodyPr wrap="square">
            <a:spAutoFit/>
          </a:bodyPr>
          <a:lstStyle/>
          <a:p>
            <a:pPr algn="ctr">
              <a:defRPr/>
            </a:pPr>
            <a:r>
              <a:rPr lang="es-ES" i="1" kern="0" dirty="0">
                <a:solidFill>
                  <a:srgbClr val="0000FF"/>
                </a:solidFill>
                <a:latin typeface="+mn-lt"/>
              </a:rPr>
              <a:t>Configuración* (.</a:t>
            </a:r>
            <a:r>
              <a:rPr lang="es-ES" i="1" kern="0" dirty="0" err="1">
                <a:solidFill>
                  <a:srgbClr val="0000FF"/>
                </a:solidFill>
                <a:latin typeface="+mn-lt"/>
              </a:rPr>
              <a:t>json</a:t>
            </a:r>
            <a:r>
              <a:rPr lang="es-ES" i="1" kern="0" dirty="0">
                <a:solidFill>
                  <a:srgbClr val="0000FF"/>
                </a:solidFill>
                <a:latin typeface="+mn-lt"/>
              </a:rPr>
              <a:t>)</a:t>
            </a:r>
            <a:endParaRPr lang="es-ES" dirty="0"/>
          </a:p>
        </p:txBody>
      </p:sp>
      <p:sp>
        <p:nvSpPr>
          <p:cNvPr id="8" name="CuadroTexto 7">
            <a:extLst>
              <a:ext uri="{FF2B5EF4-FFF2-40B4-BE49-F238E27FC236}">
                <a16:creationId xmlns:a16="http://schemas.microsoft.com/office/drawing/2014/main" id="{F1F6A13A-DA8A-3FA6-4973-C2870704568F}"/>
              </a:ext>
            </a:extLst>
          </p:cNvPr>
          <p:cNvSpPr txBox="1"/>
          <p:nvPr/>
        </p:nvSpPr>
        <p:spPr>
          <a:xfrm>
            <a:off x="3192527" y="6165304"/>
            <a:ext cx="4835857" cy="523220"/>
          </a:xfrm>
          <a:prstGeom prst="rect">
            <a:avLst/>
          </a:prstGeom>
          <a:noFill/>
        </p:spPr>
        <p:txBody>
          <a:bodyPr wrap="square">
            <a:spAutoFit/>
          </a:bodyPr>
          <a:lstStyle/>
          <a:p>
            <a:pPr algn="ctr">
              <a:defRPr/>
            </a:pPr>
            <a:r>
              <a:rPr lang="es-ES" sz="1400" kern="0" dirty="0">
                <a:solidFill>
                  <a:srgbClr val="0000FF"/>
                </a:solidFill>
                <a:latin typeface="+mn-lt"/>
              </a:rPr>
              <a:t>*La configuración parcial se considera total </a:t>
            </a:r>
            <a:br>
              <a:rPr lang="es-ES" sz="1400" kern="0" dirty="0">
                <a:solidFill>
                  <a:srgbClr val="0000FF"/>
                </a:solidFill>
                <a:latin typeface="+mn-lt"/>
              </a:rPr>
            </a:br>
            <a:r>
              <a:rPr lang="es-ES" sz="1400" kern="0" dirty="0">
                <a:solidFill>
                  <a:srgbClr val="0000FF"/>
                </a:solidFill>
                <a:latin typeface="+mn-lt"/>
              </a:rPr>
              <a:t>(las características no decididas se consideran no seleccionadas)</a:t>
            </a:r>
            <a:endParaRPr lang="es-ES" sz="1400" dirty="0"/>
          </a:p>
        </p:txBody>
      </p:sp>
      <p:sp>
        <p:nvSpPr>
          <p:cNvPr id="9" name="CuadroTexto 8">
            <a:extLst>
              <a:ext uri="{FF2B5EF4-FFF2-40B4-BE49-F238E27FC236}">
                <a16:creationId xmlns:a16="http://schemas.microsoft.com/office/drawing/2014/main" id="{FCA5FC5A-F415-2C96-5666-224CA56D5AE5}"/>
              </a:ext>
            </a:extLst>
          </p:cNvPr>
          <p:cNvSpPr txBox="1"/>
          <p:nvPr/>
        </p:nvSpPr>
        <p:spPr>
          <a:xfrm>
            <a:off x="7520480" y="1918573"/>
            <a:ext cx="1362265" cy="646331"/>
          </a:xfrm>
          <a:prstGeom prst="rect">
            <a:avLst/>
          </a:prstGeom>
          <a:noFill/>
        </p:spPr>
        <p:txBody>
          <a:bodyPr wrap="square">
            <a:spAutoFit/>
          </a:bodyPr>
          <a:lstStyle/>
          <a:p>
            <a:pPr algn="ctr">
              <a:defRPr/>
            </a:pPr>
            <a:r>
              <a:rPr lang="es-ES" i="1" kern="0" dirty="0">
                <a:solidFill>
                  <a:srgbClr val="0000FF"/>
                </a:solidFill>
                <a:latin typeface="+mn-lt"/>
              </a:rPr>
              <a:t>Producto final</a:t>
            </a:r>
            <a:endParaRPr lang="es-ES" dirty="0"/>
          </a:p>
        </p:txBody>
      </p:sp>
    </p:spTree>
    <p:extLst>
      <p:ext uri="{BB962C8B-B14F-4D97-AF65-F5344CB8AC3E}">
        <p14:creationId xmlns:p14="http://schemas.microsoft.com/office/powerpoint/2010/main" val="3905976475"/>
      </p:ext>
    </p:extLst>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Generación productos de la SPL</a:t>
            </a:r>
            <a:endParaRPr lang="es-ES" altLang="es-ES" sz="1400" dirty="0">
              <a:latin typeface="+mn-lt"/>
            </a:endParaRPr>
          </a:p>
        </p:txBody>
      </p:sp>
      <p:pic>
        <p:nvPicPr>
          <p:cNvPr id="5" name="Imagen 4">
            <a:extLst>
              <a:ext uri="{FF2B5EF4-FFF2-40B4-BE49-F238E27FC236}">
                <a16:creationId xmlns:a16="http://schemas.microsoft.com/office/drawing/2014/main" id="{0386435B-4281-4FAA-BA82-77573FCD0282}"/>
              </a:ext>
            </a:extLst>
          </p:cNvPr>
          <p:cNvPicPr>
            <a:picLocks noChangeAspect="1"/>
          </p:cNvPicPr>
          <p:nvPr/>
        </p:nvPicPr>
        <p:blipFill>
          <a:blip r:embed="rId2"/>
          <a:stretch>
            <a:fillRect/>
          </a:stretch>
        </p:blipFill>
        <p:spPr>
          <a:xfrm>
            <a:off x="261255" y="1637891"/>
            <a:ext cx="3211674" cy="4822954"/>
          </a:xfrm>
          <a:prstGeom prst="rect">
            <a:avLst/>
          </a:prstGeom>
          <a:ln>
            <a:solidFill>
              <a:schemeClr val="tx1"/>
            </a:solidFill>
          </a:ln>
        </p:spPr>
      </p:pic>
      <p:sp>
        <p:nvSpPr>
          <p:cNvPr id="2" name="CuadroTexto 1">
            <a:extLst>
              <a:ext uri="{FF2B5EF4-FFF2-40B4-BE49-F238E27FC236}">
                <a16:creationId xmlns:a16="http://schemas.microsoft.com/office/drawing/2014/main" id="{BB0472EE-99D7-8EA9-1254-3E6C43DAE58F}"/>
              </a:ext>
            </a:extLst>
          </p:cNvPr>
          <p:cNvSpPr txBox="1"/>
          <p:nvPr/>
        </p:nvSpPr>
        <p:spPr>
          <a:xfrm>
            <a:off x="152498" y="1268004"/>
            <a:ext cx="3491880" cy="369887"/>
          </a:xfrm>
          <a:prstGeom prst="rect">
            <a:avLst/>
          </a:prstGeom>
          <a:noFill/>
        </p:spPr>
        <p:txBody>
          <a:bodyPr wrap="square">
            <a:spAutoFit/>
          </a:bodyPr>
          <a:lstStyle/>
          <a:p>
            <a:pPr algn="ctr">
              <a:defRPr/>
            </a:pPr>
            <a:r>
              <a:rPr lang="es-ES" i="1" kern="0" dirty="0" err="1">
                <a:solidFill>
                  <a:srgbClr val="0000FF"/>
                </a:solidFill>
                <a:latin typeface="+mn-lt"/>
              </a:rPr>
              <a:t>Feature</a:t>
            </a:r>
            <a:r>
              <a:rPr lang="es-ES" i="1" kern="0" dirty="0">
                <a:solidFill>
                  <a:srgbClr val="0000FF"/>
                </a:solidFill>
                <a:latin typeface="+mn-lt"/>
              </a:rPr>
              <a:t> </a:t>
            </a:r>
            <a:r>
              <a:rPr lang="es-ES" i="1" kern="0" dirty="0" err="1">
                <a:solidFill>
                  <a:srgbClr val="0000FF"/>
                </a:solidFill>
                <a:latin typeface="+mn-lt"/>
              </a:rPr>
              <a:t>Model</a:t>
            </a:r>
            <a:r>
              <a:rPr lang="es-ES" i="1" kern="0" dirty="0">
                <a:solidFill>
                  <a:srgbClr val="0000FF"/>
                </a:solidFill>
                <a:latin typeface="+mn-lt"/>
              </a:rPr>
              <a:t> (.</a:t>
            </a:r>
            <a:r>
              <a:rPr lang="es-ES" i="1" kern="0" dirty="0" err="1">
                <a:solidFill>
                  <a:srgbClr val="0000FF"/>
                </a:solidFill>
                <a:latin typeface="+mn-lt"/>
              </a:rPr>
              <a:t>uvl</a:t>
            </a:r>
            <a:r>
              <a:rPr lang="es-ES" i="1" kern="0" dirty="0">
                <a:solidFill>
                  <a:srgbClr val="0000FF"/>
                </a:solidFill>
                <a:latin typeface="+mn-lt"/>
              </a:rPr>
              <a:t>)</a:t>
            </a:r>
            <a:endParaRPr lang="es-ES" dirty="0"/>
          </a:p>
        </p:txBody>
      </p:sp>
      <p:sp>
        <p:nvSpPr>
          <p:cNvPr id="4" name="CuadroTexto 3">
            <a:extLst>
              <a:ext uri="{FF2B5EF4-FFF2-40B4-BE49-F238E27FC236}">
                <a16:creationId xmlns:a16="http://schemas.microsoft.com/office/drawing/2014/main" id="{D3362586-7AC7-6F84-98A5-0AD978472B4B}"/>
              </a:ext>
            </a:extLst>
          </p:cNvPr>
          <p:cNvSpPr txBox="1"/>
          <p:nvPr/>
        </p:nvSpPr>
        <p:spPr>
          <a:xfrm>
            <a:off x="3732572" y="1269171"/>
            <a:ext cx="3491880" cy="369887"/>
          </a:xfrm>
          <a:prstGeom prst="rect">
            <a:avLst/>
          </a:prstGeom>
          <a:noFill/>
        </p:spPr>
        <p:txBody>
          <a:bodyPr wrap="square">
            <a:spAutoFit/>
          </a:bodyPr>
          <a:lstStyle/>
          <a:p>
            <a:pPr algn="ctr">
              <a:defRPr/>
            </a:pPr>
            <a:r>
              <a:rPr lang="es-ES" i="1" kern="0" dirty="0">
                <a:solidFill>
                  <a:srgbClr val="0000FF"/>
                </a:solidFill>
                <a:latin typeface="+mn-lt"/>
              </a:rPr>
              <a:t>Configuración* (.</a:t>
            </a:r>
            <a:r>
              <a:rPr lang="es-ES" i="1" kern="0" dirty="0" err="1">
                <a:solidFill>
                  <a:srgbClr val="0000FF"/>
                </a:solidFill>
                <a:latin typeface="+mn-lt"/>
              </a:rPr>
              <a:t>json</a:t>
            </a:r>
            <a:r>
              <a:rPr lang="es-ES" i="1" kern="0" dirty="0">
                <a:solidFill>
                  <a:srgbClr val="0000FF"/>
                </a:solidFill>
                <a:latin typeface="+mn-lt"/>
              </a:rPr>
              <a:t>)</a:t>
            </a:r>
            <a:endParaRPr lang="es-ES" dirty="0"/>
          </a:p>
        </p:txBody>
      </p:sp>
      <p:sp>
        <p:nvSpPr>
          <p:cNvPr id="8" name="CuadroTexto 7">
            <a:extLst>
              <a:ext uri="{FF2B5EF4-FFF2-40B4-BE49-F238E27FC236}">
                <a16:creationId xmlns:a16="http://schemas.microsoft.com/office/drawing/2014/main" id="{F1F6A13A-DA8A-3FA6-4973-C2870704568F}"/>
              </a:ext>
            </a:extLst>
          </p:cNvPr>
          <p:cNvSpPr txBox="1"/>
          <p:nvPr/>
        </p:nvSpPr>
        <p:spPr>
          <a:xfrm>
            <a:off x="3192527" y="6165304"/>
            <a:ext cx="4835857" cy="523220"/>
          </a:xfrm>
          <a:prstGeom prst="rect">
            <a:avLst/>
          </a:prstGeom>
          <a:noFill/>
        </p:spPr>
        <p:txBody>
          <a:bodyPr wrap="square">
            <a:spAutoFit/>
          </a:bodyPr>
          <a:lstStyle/>
          <a:p>
            <a:pPr algn="ctr">
              <a:defRPr/>
            </a:pPr>
            <a:r>
              <a:rPr lang="es-ES" sz="1400" kern="0" dirty="0">
                <a:solidFill>
                  <a:srgbClr val="0000FF"/>
                </a:solidFill>
                <a:latin typeface="+mn-lt"/>
              </a:rPr>
              <a:t>*La configuración parcial se considera total </a:t>
            </a:r>
            <a:br>
              <a:rPr lang="es-ES" sz="1400" kern="0" dirty="0">
                <a:solidFill>
                  <a:srgbClr val="0000FF"/>
                </a:solidFill>
                <a:latin typeface="+mn-lt"/>
              </a:rPr>
            </a:br>
            <a:r>
              <a:rPr lang="es-ES" sz="1400" kern="0" dirty="0">
                <a:solidFill>
                  <a:srgbClr val="0000FF"/>
                </a:solidFill>
                <a:latin typeface="+mn-lt"/>
              </a:rPr>
              <a:t>(las características no decididas se consideran no seleccionadas)</a:t>
            </a:r>
            <a:endParaRPr lang="es-ES" sz="1400" dirty="0"/>
          </a:p>
        </p:txBody>
      </p:sp>
      <p:sp>
        <p:nvSpPr>
          <p:cNvPr id="9" name="CuadroTexto 8">
            <a:extLst>
              <a:ext uri="{FF2B5EF4-FFF2-40B4-BE49-F238E27FC236}">
                <a16:creationId xmlns:a16="http://schemas.microsoft.com/office/drawing/2014/main" id="{FCA5FC5A-F415-2C96-5666-224CA56D5AE5}"/>
              </a:ext>
            </a:extLst>
          </p:cNvPr>
          <p:cNvSpPr txBox="1"/>
          <p:nvPr/>
        </p:nvSpPr>
        <p:spPr>
          <a:xfrm>
            <a:off x="7520480" y="1918573"/>
            <a:ext cx="1362265" cy="646331"/>
          </a:xfrm>
          <a:prstGeom prst="rect">
            <a:avLst/>
          </a:prstGeom>
          <a:noFill/>
        </p:spPr>
        <p:txBody>
          <a:bodyPr wrap="square">
            <a:spAutoFit/>
          </a:bodyPr>
          <a:lstStyle/>
          <a:p>
            <a:pPr algn="ctr">
              <a:defRPr/>
            </a:pPr>
            <a:r>
              <a:rPr lang="es-ES" i="1" kern="0" dirty="0">
                <a:solidFill>
                  <a:srgbClr val="0000FF"/>
                </a:solidFill>
                <a:latin typeface="+mn-lt"/>
              </a:rPr>
              <a:t>Producto final</a:t>
            </a:r>
            <a:endParaRPr lang="es-ES" dirty="0"/>
          </a:p>
        </p:txBody>
      </p:sp>
      <p:pic>
        <p:nvPicPr>
          <p:cNvPr id="6" name="Imagen 5">
            <a:extLst>
              <a:ext uri="{FF2B5EF4-FFF2-40B4-BE49-F238E27FC236}">
                <a16:creationId xmlns:a16="http://schemas.microsoft.com/office/drawing/2014/main" id="{D65E3A20-4778-AD90-8ACC-5B52A7D93623}"/>
              </a:ext>
            </a:extLst>
          </p:cNvPr>
          <p:cNvPicPr>
            <a:picLocks noChangeAspect="1"/>
          </p:cNvPicPr>
          <p:nvPr/>
        </p:nvPicPr>
        <p:blipFill>
          <a:blip r:embed="rId3"/>
          <a:stretch>
            <a:fillRect/>
          </a:stretch>
        </p:blipFill>
        <p:spPr>
          <a:xfrm>
            <a:off x="3836568" y="1918573"/>
            <a:ext cx="3156508" cy="3542304"/>
          </a:xfrm>
          <a:prstGeom prst="rect">
            <a:avLst/>
          </a:prstGeom>
        </p:spPr>
      </p:pic>
      <p:pic>
        <p:nvPicPr>
          <p:cNvPr id="10" name="Imagen 9">
            <a:extLst>
              <a:ext uri="{FF2B5EF4-FFF2-40B4-BE49-F238E27FC236}">
                <a16:creationId xmlns:a16="http://schemas.microsoft.com/office/drawing/2014/main" id="{FBBCF088-B7AA-12A6-7AFE-76A921F2EEE6}"/>
              </a:ext>
            </a:extLst>
          </p:cNvPr>
          <p:cNvPicPr>
            <a:picLocks noChangeAspect="1"/>
          </p:cNvPicPr>
          <p:nvPr/>
        </p:nvPicPr>
        <p:blipFill>
          <a:blip r:embed="rId4"/>
          <a:stretch>
            <a:fillRect/>
          </a:stretch>
        </p:blipFill>
        <p:spPr>
          <a:xfrm>
            <a:off x="7520480" y="2564904"/>
            <a:ext cx="1238423" cy="1943371"/>
          </a:xfrm>
          <a:prstGeom prst="rect">
            <a:avLst/>
          </a:prstGeom>
        </p:spPr>
      </p:pic>
    </p:spTree>
    <p:extLst>
      <p:ext uri="{BB962C8B-B14F-4D97-AF65-F5344CB8AC3E}">
        <p14:creationId xmlns:p14="http://schemas.microsoft.com/office/powerpoint/2010/main" val="269871367"/>
      </p:ext>
    </p:extLst>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Generación productos de la SPL</a:t>
            </a:r>
            <a:endParaRPr lang="es-ES" altLang="es-ES" sz="1400" dirty="0">
              <a:latin typeface="+mn-lt"/>
            </a:endParaRPr>
          </a:p>
        </p:txBody>
      </p:sp>
      <p:pic>
        <p:nvPicPr>
          <p:cNvPr id="5" name="Imagen 4">
            <a:extLst>
              <a:ext uri="{FF2B5EF4-FFF2-40B4-BE49-F238E27FC236}">
                <a16:creationId xmlns:a16="http://schemas.microsoft.com/office/drawing/2014/main" id="{0386435B-4281-4FAA-BA82-77573FCD0282}"/>
              </a:ext>
            </a:extLst>
          </p:cNvPr>
          <p:cNvPicPr>
            <a:picLocks noChangeAspect="1"/>
          </p:cNvPicPr>
          <p:nvPr/>
        </p:nvPicPr>
        <p:blipFill>
          <a:blip r:embed="rId2"/>
          <a:stretch>
            <a:fillRect/>
          </a:stretch>
        </p:blipFill>
        <p:spPr>
          <a:xfrm>
            <a:off x="261255" y="1637891"/>
            <a:ext cx="3211674" cy="4822954"/>
          </a:xfrm>
          <a:prstGeom prst="rect">
            <a:avLst/>
          </a:prstGeom>
          <a:ln>
            <a:solidFill>
              <a:schemeClr val="tx1"/>
            </a:solidFill>
          </a:ln>
        </p:spPr>
      </p:pic>
      <p:sp>
        <p:nvSpPr>
          <p:cNvPr id="2" name="CuadroTexto 1">
            <a:extLst>
              <a:ext uri="{FF2B5EF4-FFF2-40B4-BE49-F238E27FC236}">
                <a16:creationId xmlns:a16="http://schemas.microsoft.com/office/drawing/2014/main" id="{BB0472EE-99D7-8EA9-1254-3E6C43DAE58F}"/>
              </a:ext>
            </a:extLst>
          </p:cNvPr>
          <p:cNvSpPr txBox="1"/>
          <p:nvPr/>
        </p:nvSpPr>
        <p:spPr>
          <a:xfrm>
            <a:off x="152498" y="1268004"/>
            <a:ext cx="3491880" cy="369887"/>
          </a:xfrm>
          <a:prstGeom prst="rect">
            <a:avLst/>
          </a:prstGeom>
          <a:noFill/>
        </p:spPr>
        <p:txBody>
          <a:bodyPr wrap="square">
            <a:spAutoFit/>
          </a:bodyPr>
          <a:lstStyle/>
          <a:p>
            <a:pPr algn="ctr">
              <a:defRPr/>
            </a:pPr>
            <a:r>
              <a:rPr lang="es-ES" i="1" kern="0" dirty="0" err="1">
                <a:solidFill>
                  <a:srgbClr val="0000FF"/>
                </a:solidFill>
                <a:latin typeface="+mn-lt"/>
              </a:rPr>
              <a:t>Feature</a:t>
            </a:r>
            <a:r>
              <a:rPr lang="es-ES" i="1" kern="0" dirty="0">
                <a:solidFill>
                  <a:srgbClr val="0000FF"/>
                </a:solidFill>
                <a:latin typeface="+mn-lt"/>
              </a:rPr>
              <a:t> </a:t>
            </a:r>
            <a:r>
              <a:rPr lang="es-ES" i="1" kern="0" dirty="0" err="1">
                <a:solidFill>
                  <a:srgbClr val="0000FF"/>
                </a:solidFill>
                <a:latin typeface="+mn-lt"/>
              </a:rPr>
              <a:t>Model</a:t>
            </a:r>
            <a:r>
              <a:rPr lang="es-ES" i="1" kern="0" dirty="0">
                <a:solidFill>
                  <a:srgbClr val="0000FF"/>
                </a:solidFill>
                <a:latin typeface="+mn-lt"/>
              </a:rPr>
              <a:t> (.</a:t>
            </a:r>
            <a:r>
              <a:rPr lang="es-ES" i="1" kern="0" dirty="0" err="1">
                <a:solidFill>
                  <a:srgbClr val="0000FF"/>
                </a:solidFill>
                <a:latin typeface="+mn-lt"/>
              </a:rPr>
              <a:t>uvl</a:t>
            </a:r>
            <a:r>
              <a:rPr lang="es-ES" i="1" kern="0" dirty="0">
                <a:solidFill>
                  <a:srgbClr val="0000FF"/>
                </a:solidFill>
                <a:latin typeface="+mn-lt"/>
              </a:rPr>
              <a:t>)</a:t>
            </a:r>
            <a:endParaRPr lang="es-ES" dirty="0"/>
          </a:p>
        </p:txBody>
      </p:sp>
      <p:sp>
        <p:nvSpPr>
          <p:cNvPr id="4" name="CuadroTexto 3">
            <a:extLst>
              <a:ext uri="{FF2B5EF4-FFF2-40B4-BE49-F238E27FC236}">
                <a16:creationId xmlns:a16="http://schemas.microsoft.com/office/drawing/2014/main" id="{D3362586-7AC7-6F84-98A5-0AD978472B4B}"/>
              </a:ext>
            </a:extLst>
          </p:cNvPr>
          <p:cNvSpPr txBox="1"/>
          <p:nvPr/>
        </p:nvSpPr>
        <p:spPr>
          <a:xfrm>
            <a:off x="3732572" y="1269171"/>
            <a:ext cx="3491880" cy="369887"/>
          </a:xfrm>
          <a:prstGeom prst="rect">
            <a:avLst/>
          </a:prstGeom>
          <a:noFill/>
        </p:spPr>
        <p:txBody>
          <a:bodyPr wrap="square">
            <a:spAutoFit/>
          </a:bodyPr>
          <a:lstStyle/>
          <a:p>
            <a:pPr algn="ctr">
              <a:defRPr/>
            </a:pPr>
            <a:r>
              <a:rPr lang="es-ES" i="1" kern="0" dirty="0">
                <a:solidFill>
                  <a:srgbClr val="0000FF"/>
                </a:solidFill>
                <a:latin typeface="+mn-lt"/>
              </a:rPr>
              <a:t>Configuración* (.</a:t>
            </a:r>
            <a:r>
              <a:rPr lang="es-ES" i="1" kern="0" dirty="0" err="1">
                <a:solidFill>
                  <a:srgbClr val="0000FF"/>
                </a:solidFill>
                <a:latin typeface="+mn-lt"/>
              </a:rPr>
              <a:t>json</a:t>
            </a:r>
            <a:r>
              <a:rPr lang="es-ES" i="1" kern="0" dirty="0">
                <a:solidFill>
                  <a:srgbClr val="0000FF"/>
                </a:solidFill>
                <a:latin typeface="+mn-lt"/>
              </a:rPr>
              <a:t>)</a:t>
            </a:r>
            <a:endParaRPr lang="es-ES" dirty="0"/>
          </a:p>
        </p:txBody>
      </p:sp>
      <p:sp>
        <p:nvSpPr>
          <p:cNvPr id="8" name="CuadroTexto 7">
            <a:extLst>
              <a:ext uri="{FF2B5EF4-FFF2-40B4-BE49-F238E27FC236}">
                <a16:creationId xmlns:a16="http://schemas.microsoft.com/office/drawing/2014/main" id="{F1F6A13A-DA8A-3FA6-4973-C2870704568F}"/>
              </a:ext>
            </a:extLst>
          </p:cNvPr>
          <p:cNvSpPr txBox="1"/>
          <p:nvPr/>
        </p:nvSpPr>
        <p:spPr>
          <a:xfrm>
            <a:off x="3192527" y="6165304"/>
            <a:ext cx="4835857" cy="523220"/>
          </a:xfrm>
          <a:prstGeom prst="rect">
            <a:avLst/>
          </a:prstGeom>
          <a:noFill/>
        </p:spPr>
        <p:txBody>
          <a:bodyPr wrap="square">
            <a:spAutoFit/>
          </a:bodyPr>
          <a:lstStyle/>
          <a:p>
            <a:pPr algn="ctr">
              <a:defRPr/>
            </a:pPr>
            <a:r>
              <a:rPr lang="es-ES" sz="1400" kern="0" dirty="0">
                <a:solidFill>
                  <a:srgbClr val="0000FF"/>
                </a:solidFill>
                <a:latin typeface="+mn-lt"/>
              </a:rPr>
              <a:t>*La configuración parcial se considera total </a:t>
            </a:r>
            <a:br>
              <a:rPr lang="es-ES" sz="1400" kern="0" dirty="0">
                <a:solidFill>
                  <a:srgbClr val="0000FF"/>
                </a:solidFill>
                <a:latin typeface="+mn-lt"/>
              </a:rPr>
            </a:br>
            <a:r>
              <a:rPr lang="es-ES" sz="1400" kern="0" dirty="0">
                <a:solidFill>
                  <a:srgbClr val="0000FF"/>
                </a:solidFill>
                <a:latin typeface="+mn-lt"/>
              </a:rPr>
              <a:t>(las características no decididas se consideran no seleccionadas)</a:t>
            </a:r>
            <a:endParaRPr lang="es-ES" sz="1400" dirty="0"/>
          </a:p>
        </p:txBody>
      </p:sp>
      <p:sp>
        <p:nvSpPr>
          <p:cNvPr id="9" name="CuadroTexto 8">
            <a:extLst>
              <a:ext uri="{FF2B5EF4-FFF2-40B4-BE49-F238E27FC236}">
                <a16:creationId xmlns:a16="http://schemas.microsoft.com/office/drawing/2014/main" id="{FCA5FC5A-F415-2C96-5666-224CA56D5AE5}"/>
              </a:ext>
            </a:extLst>
          </p:cNvPr>
          <p:cNvSpPr txBox="1"/>
          <p:nvPr/>
        </p:nvSpPr>
        <p:spPr>
          <a:xfrm>
            <a:off x="7520480" y="1918573"/>
            <a:ext cx="1362265" cy="646331"/>
          </a:xfrm>
          <a:prstGeom prst="rect">
            <a:avLst/>
          </a:prstGeom>
          <a:noFill/>
        </p:spPr>
        <p:txBody>
          <a:bodyPr wrap="square">
            <a:spAutoFit/>
          </a:bodyPr>
          <a:lstStyle/>
          <a:p>
            <a:pPr algn="ctr">
              <a:defRPr/>
            </a:pPr>
            <a:r>
              <a:rPr lang="es-ES" i="1" kern="0" dirty="0">
                <a:solidFill>
                  <a:srgbClr val="0000FF"/>
                </a:solidFill>
                <a:latin typeface="+mn-lt"/>
              </a:rPr>
              <a:t>Producto final</a:t>
            </a:r>
            <a:endParaRPr lang="es-ES" dirty="0"/>
          </a:p>
        </p:txBody>
      </p:sp>
      <p:pic>
        <p:nvPicPr>
          <p:cNvPr id="6" name="Imagen 5">
            <a:extLst>
              <a:ext uri="{FF2B5EF4-FFF2-40B4-BE49-F238E27FC236}">
                <a16:creationId xmlns:a16="http://schemas.microsoft.com/office/drawing/2014/main" id="{CE54350C-A4BE-89DC-807B-88060BC29097}"/>
              </a:ext>
            </a:extLst>
          </p:cNvPr>
          <p:cNvPicPr>
            <a:picLocks noChangeAspect="1"/>
          </p:cNvPicPr>
          <p:nvPr/>
        </p:nvPicPr>
        <p:blipFill>
          <a:blip r:embed="rId3"/>
          <a:stretch>
            <a:fillRect/>
          </a:stretch>
        </p:blipFill>
        <p:spPr>
          <a:xfrm>
            <a:off x="4211960" y="1637891"/>
            <a:ext cx="2396575" cy="4450782"/>
          </a:xfrm>
          <a:prstGeom prst="rect">
            <a:avLst/>
          </a:prstGeom>
        </p:spPr>
      </p:pic>
      <p:pic>
        <p:nvPicPr>
          <p:cNvPr id="10" name="Imagen 9">
            <a:extLst>
              <a:ext uri="{FF2B5EF4-FFF2-40B4-BE49-F238E27FC236}">
                <a16:creationId xmlns:a16="http://schemas.microsoft.com/office/drawing/2014/main" id="{6CB9CCEE-5854-A8CE-440B-2F2009B8B133}"/>
              </a:ext>
            </a:extLst>
          </p:cNvPr>
          <p:cNvPicPr>
            <a:picLocks noChangeAspect="1"/>
          </p:cNvPicPr>
          <p:nvPr/>
        </p:nvPicPr>
        <p:blipFill>
          <a:blip r:embed="rId4"/>
          <a:stretch>
            <a:fillRect/>
          </a:stretch>
        </p:blipFill>
        <p:spPr>
          <a:xfrm>
            <a:off x="7347566" y="2557598"/>
            <a:ext cx="1562318" cy="2572109"/>
          </a:xfrm>
          <a:prstGeom prst="rect">
            <a:avLst/>
          </a:prstGeom>
        </p:spPr>
      </p:pic>
    </p:spTree>
    <p:extLst>
      <p:ext uri="{BB962C8B-B14F-4D97-AF65-F5344CB8AC3E}">
        <p14:creationId xmlns:p14="http://schemas.microsoft.com/office/powerpoint/2010/main" val="3989161703"/>
      </p:ext>
    </p:extLst>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3570208"/>
          </a:xfrm>
          <a:prstGeom prst="rect">
            <a:avLst/>
          </a:prstGeom>
          <a:noFill/>
        </p:spPr>
        <p:txBody>
          <a:bodyPr wrap="square">
            <a:spAutoFit/>
          </a:bodyPr>
          <a:lstStyle/>
          <a:p>
            <a:pPr algn="ctr">
              <a:defRPr/>
            </a:pPr>
            <a:r>
              <a:rPr lang="es-ES" altLang="es-ES" sz="2400" b="1" dirty="0">
                <a:solidFill>
                  <a:srgbClr val="0000FF"/>
                </a:solidFill>
                <a:latin typeface="+mn-lt"/>
              </a:rPr>
              <a:t>Generación productos de la SPL con un enfoque basado en plantillas</a:t>
            </a:r>
          </a:p>
          <a:p>
            <a:pPr algn="just">
              <a:defRPr/>
            </a:pPr>
            <a:r>
              <a:rPr lang="es-ES" altLang="es-ES" sz="1600" u="sng" dirty="0">
                <a:latin typeface="+mn-lt"/>
              </a:rPr>
              <a:t>Entradas:</a:t>
            </a:r>
          </a:p>
          <a:p>
            <a:pPr marL="285750" indent="-285750" algn="just">
              <a:buFont typeface="Arial" panose="020B0604020202020204" pitchFamily="34" charset="0"/>
              <a:buChar char="•"/>
              <a:defRPr/>
            </a:pPr>
            <a:r>
              <a:rPr lang="es-ES" sz="1600" b="1" i="1" kern="0" dirty="0">
                <a:solidFill>
                  <a:srgbClr val="0000FF"/>
                </a:solidFill>
                <a:latin typeface="+mn-lt"/>
              </a:rPr>
              <a:t>Feature </a:t>
            </a:r>
            <a:r>
              <a:rPr lang="es-ES" sz="1600" b="1" i="1" kern="0" dirty="0" err="1">
                <a:solidFill>
                  <a:srgbClr val="0000FF"/>
                </a:solidFill>
                <a:latin typeface="+mn-lt"/>
              </a:rPr>
              <a:t>Model</a:t>
            </a:r>
            <a:r>
              <a:rPr lang="es-ES" sz="1600" kern="0" dirty="0">
                <a:solidFill>
                  <a:srgbClr val="0000FF"/>
                </a:solidFill>
                <a:latin typeface="+mn-lt"/>
              </a:rPr>
              <a:t>: </a:t>
            </a:r>
            <a:r>
              <a:rPr lang="es-ES" altLang="es-ES" sz="1600" dirty="0">
                <a:latin typeface="+mn-lt"/>
              </a:rPr>
              <a:t> Modelo de características (en UVL).</a:t>
            </a:r>
          </a:p>
          <a:p>
            <a:pPr marL="285750" indent="-285750" algn="just">
              <a:buFont typeface="Arial" panose="020B0604020202020204" pitchFamily="34" charset="0"/>
              <a:buChar char="•"/>
              <a:defRPr/>
            </a:pPr>
            <a:r>
              <a:rPr lang="es-ES" sz="1600" b="1" i="1" kern="0" dirty="0" err="1">
                <a:solidFill>
                  <a:srgbClr val="0000FF"/>
                </a:solidFill>
                <a:latin typeface="+mn-lt"/>
              </a:rPr>
              <a:t>Configuration</a:t>
            </a:r>
            <a:r>
              <a:rPr lang="es-ES" sz="1600" kern="0" dirty="0">
                <a:solidFill>
                  <a:srgbClr val="0000FF"/>
                </a:solidFill>
                <a:latin typeface="+mn-lt"/>
              </a:rPr>
              <a:t>: </a:t>
            </a:r>
            <a:r>
              <a:rPr lang="es-ES" altLang="es-ES" sz="1600" dirty="0">
                <a:latin typeface="+mn-lt"/>
              </a:rPr>
              <a:t> Configuración del FM (en JSON).</a:t>
            </a:r>
          </a:p>
          <a:p>
            <a:pPr marL="285750" indent="-285750" algn="just">
              <a:buFont typeface="Arial" panose="020B0604020202020204" pitchFamily="34" charset="0"/>
              <a:buChar char="•"/>
              <a:defRPr/>
            </a:pPr>
            <a:r>
              <a:rPr lang="es-ES" sz="1600" b="1" i="1" kern="0" dirty="0" err="1">
                <a:solidFill>
                  <a:srgbClr val="0000FF"/>
                </a:solidFill>
                <a:latin typeface="+mn-lt"/>
              </a:rPr>
              <a:t>Implementation</a:t>
            </a:r>
            <a:r>
              <a:rPr lang="es-ES" sz="1600" b="1" i="1" kern="0" dirty="0">
                <a:solidFill>
                  <a:srgbClr val="0000FF"/>
                </a:solidFill>
                <a:latin typeface="+mn-lt"/>
              </a:rPr>
              <a:t> </a:t>
            </a:r>
            <a:r>
              <a:rPr lang="es-ES" sz="1600" b="1" i="1" kern="0" dirty="0" err="1">
                <a:solidFill>
                  <a:srgbClr val="0000FF"/>
                </a:solidFill>
                <a:latin typeface="+mn-lt"/>
              </a:rPr>
              <a:t>artifacts</a:t>
            </a:r>
            <a:r>
              <a:rPr lang="es-ES" sz="1600" kern="0" dirty="0">
                <a:solidFill>
                  <a:srgbClr val="0000FF"/>
                </a:solidFill>
                <a:latin typeface="+mn-lt"/>
              </a:rPr>
              <a:t>: </a:t>
            </a:r>
            <a:r>
              <a:rPr lang="es-ES" altLang="es-ES" sz="1600" dirty="0">
                <a:latin typeface="+mn-lt"/>
              </a:rPr>
              <a:t> Artefactos variables de la SPL (como plantillas </a:t>
            </a:r>
            <a:r>
              <a:rPr lang="es-ES" altLang="es-ES" sz="1600" dirty="0" err="1">
                <a:latin typeface="+mn-lt"/>
              </a:rPr>
              <a:t>Jinja</a:t>
            </a:r>
            <a:r>
              <a:rPr lang="es-ES" altLang="es-ES" sz="1600" dirty="0">
                <a:latin typeface="+mn-lt"/>
              </a:rPr>
              <a:t>).</a:t>
            </a:r>
          </a:p>
          <a:p>
            <a:pPr marL="285750" indent="-285750" algn="just">
              <a:buFont typeface="Arial" panose="020B0604020202020204" pitchFamily="34" charset="0"/>
              <a:buChar char="•"/>
              <a:defRPr/>
            </a:pPr>
            <a:r>
              <a:rPr lang="es-ES" sz="1600" b="1" i="1" kern="0" dirty="0" err="1">
                <a:solidFill>
                  <a:srgbClr val="0000FF"/>
                </a:solidFill>
                <a:latin typeface="+mn-lt"/>
              </a:rPr>
              <a:t>Mapping</a:t>
            </a:r>
            <a:r>
              <a:rPr lang="es-ES" sz="1600" b="1" i="1" kern="0" dirty="0">
                <a:solidFill>
                  <a:srgbClr val="0000FF"/>
                </a:solidFill>
                <a:latin typeface="+mn-lt"/>
              </a:rPr>
              <a:t> </a:t>
            </a:r>
            <a:r>
              <a:rPr lang="es-ES" sz="1600" b="1" i="1" kern="0" dirty="0" err="1">
                <a:solidFill>
                  <a:srgbClr val="0000FF"/>
                </a:solidFill>
                <a:latin typeface="+mn-lt"/>
              </a:rPr>
              <a:t>model</a:t>
            </a:r>
            <a:r>
              <a:rPr lang="es-ES" sz="1600" kern="0" dirty="0">
                <a:solidFill>
                  <a:srgbClr val="0000FF"/>
                </a:solidFill>
                <a:latin typeface="+mn-lt"/>
              </a:rPr>
              <a:t>: </a:t>
            </a:r>
            <a:r>
              <a:rPr lang="es-ES" altLang="es-ES" sz="1600" dirty="0">
                <a:latin typeface="+mn-lt"/>
              </a:rPr>
              <a:t> (Opcional) Modelo que relaciona las características del FM con los puntos de variación de los artefactos de la SPL (.</a:t>
            </a:r>
            <a:r>
              <a:rPr lang="es-ES" altLang="es-ES" sz="1600" dirty="0" err="1">
                <a:latin typeface="+mn-lt"/>
              </a:rPr>
              <a:t>csv</a:t>
            </a:r>
            <a:r>
              <a:rPr lang="es-ES" altLang="es-ES" sz="1600" dirty="0">
                <a:latin typeface="+mn-lt"/>
              </a:rPr>
              <a:t>). Solo es necesario si los puntos de variación y variantes de las plantillas </a:t>
            </a:r>
            <a:r>
              <a:rPr lang="es-ES" altLang="es-ES" sz="1600" dirty="0" err="1">
                <a:latin typeface="+mn-lt"/>
              </a:rPr>
              <a:t>Jinja</a:t>
            </a:r>
            <a:r>
              <a:rPr lang="es-ES" altLang="es-ES" sz="1600" dirty="0">
                <a:latin typeface="+mn-lt"/>
              </a:rPr>
              <a:t> no tienen los mismos nombres que las características del FM.</a:t>
            </a:r>
          </a:p>
          <a:p>
            <a:pPr algn="just">
              <a:defRPr/>
            </a:pPr>
            <a:r>
              <a:rPr lang="es-ES" altLang="es-ES" sz="1600" u="sng" dirty="0">
                <a:latin typeface="+mn-lt"/>
              </a:rPr>
              <a:t>Entradas:</a:t>
            </a:r>
          </a:p>
          <a:p>
            <a:pPr marL="285750" indent="-285750" algn="just">
              <a:buFont typeface="Arial" panose="020B0604020202020204" pitchFamily="34" charset="0"/>
              <a:buChar char="•"/>
              <a:defRPr/>
            </a:pPr>
            <a:r>
              <a:rPr lang="es-ES" sz="1600" b="1" i="1" kern="0" dirty="0">
                <a:solidFill>
                  <a:srgbClr val="0000FF"/>
                </a:solidFill>
                <a:latin typeface="+mn-lt"/>
              </a:rPr>
              <a:t>Final </a:t>
            </a:r>
            <a:r>
              <a:rPr lang="es-ES" sz="1600" b="1" i="1" kern="0" dirty="0" err="1">
                <a:solidFill>
                  <a:srgbClr val="0000FF"/>
                </a:solidFill>
                <a:latin typeface="+mn-lt"/>
              </a:rPr>
              <a:t>product</a:t>
            </a:r>
            <a:r>
              <a:rPr lang="es-ES" sz="1600" kern="0" dirty="0">
                <a:solidFill>
                  <a:srgbClr val="0000FF"/>
                </a:solidFill>
                <a:latin typeface="+mn-lt"/>
              </a:rPr>
              <a:t>: </a:t>
            </a:r>
            <a:r>
              <a:rPr lang="es-ES" altLang="es-ES" sz="1600" dirty="0">
                <a:latin typeface="+mn-lt"/>
              </a:rPr>
              <a:t> Producto final configurado (sin variabilidad).</a:t>
            </a:r>
          </a:p>
          <a:p>
            <a:pPr algn="just">
              <a:defRPr/>
            </a:pPr>
            <a:r>
              <a:rPr lang="es-ES" altLang="es-ES" sz="1600" dirty="0">
                <a:latin typeface="+mn-lt"/>
              </a:rPr>
              <a:t> </a:t>
            </a:r>
          </a:p>
          <a:p>
            <a:pPr marL="285750" indent="-285750" algn="just">
              <a:buFont typeface="Arial" panose="020B0604020202020204" pitchFamily="34" charset="0"/>
              <a:buChar char="•"/>
              <a:defRPr/>
            </a:pPr>
            <a:endParaRPr lang="es-ES" altLang="es-ES" sz="1400" dirty="0">
              <a:latin typeface="+mn-lt"/>
            </a:endParaRPr>
          </a:p>
          <a:p>
            <a:pPr marL="285750" indent="-285750" algn="just">
              <a:buFont typeface="Arial" panose="020B0604020202020204" pitchFamily="34" charset="0"/>
              <a:buChar char="•"/>
              <a:defRPr/>
            </a:pPr>
            <a:endParaRPr lang="es-ES" altLang="es-ES" sz="1400" dirty="0">
              <a:latin typeface="+mn-lt"/>
            </a:endParaRPr>
          </a:p>
          <a:p>
            <a:pPr marL="800100" lvl="1" indent="-342900" algn="just">
              <a:buFont typeface="Courier New" panose="02070309020205020404" pitchFamily="49" charset="0"/>
              <a:buChar char="o"/>
              <a:defRPr/>
            </a:pPr>
            <a:endParaRPr lang="es-ES" altLang="es-ES" sz="1400" dirty="0">
              <a:latin typeface="+mn-lt"/>
            </a:endParaRPr>
          </a:p>
        </p:txBody>
      </p:sp>
      <p:pic>
        <p:nvPicPr>
          <p:cNvPr id="5" name="Imagen 4">
            <a:extLst>
              <a:ext uri="{FF2B5EF4-FFF2-40B4-BE49-F238E27FC236}">
                <a16:creationId xmlns:a16="http://schemas.microsoft.com/office/drawing/2014/main" id="{A11C05E5-A480-49D5-AA8B-E96F3EE7CE46}"/>
              </a:ext>
            </a:extLst>
          </p:cNvPr>
          <p:cNvPicPr>
            <a:picLocks noChangeAspect="1"/>
          </p:cNvPicPr>
          <p:nvPr/>
        </p:nvPicPr>
        <p:blipFill>
          <a:blip r:embed="rId2"/>
          <a:stretch>
            <a:fillRect/>
          </a:stretch>
        </p:blipFill>
        <p:spPr>
          <a:xfrm>
            <a:off x="1187624" y="3393152"/>
            <a:ext cx="6480720" cy="3319823"/>
          </a:xfrm>
          <a:prstGeom prst="rect">
            <a:avLst/>
          </a:prstGeom>
        </p:spPr>
      </p:pic>
    </p:spTree>
    <p:extLst>
      <p:ext uri="{BB962C8B-B14F-4D97-AF65-F5344CB8AC3E}">
        <p14:creationId xmlns:p14="http://schemas.microsoft.com/office/powerpoint/2010/main" val="4152959352"/>
      </p:ext>
    </p:extLst>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331EFD-D6DF-4885-BAF5-83DBD7F06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009032"/>
            <a:ext cx="2006191" cy="80247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292662"/>
          </a:xfrm>
          <a:prstGeom prst="rect">
            <a:avLst/>
          </a:prstGeom>
          <a:noFill/>
        </p:spPr>
        <p:txBody>
          <a:bodyPr wrap="square">
            <a:spAutoFit/>
          </a:bodyPr>
          <a:lstStyle/>
          <a:p>
            <a:pPr algn="ctr">
              <a:defRPr/>
            </a:pPr>
            <a:r>
              <a:rPr lang="es-ES" altLang="es-ES" sz="2400" b="1" dirty="0" err="1">
                <a:solidFill>
                  <a:srgbClr val="0000FF"/>
                </a:solidFill>
                <a:latin typeface="+mn-lt"/>
              </a:rPr>
              <a:t>Jinja</a:t>
            </a:r>
            <a:r>
              <a:rPr lang="es-ES" altLang="es-ES" sz="2400" b="1" dirty="0">
                <a:solidFill>
                  <a:srgbClr val="0000FF"/>
                </a:solidFill>
                <a:latin typeface="+mn-lt"/>
              </a:rPr>
              <a:t> (procesador de plantillas)</a:t>
            </a:r>
          </a:p>
          <a:p>
            <a:pPr marL="342900" indent="-342900" algn="just">
              <a:buFont typeface="Arial" panose="020B0604020202020204" pitchFamily="34" charset="0"/>
              <a:buChar char="•"/>
              <a:defRPr/>
            </a:pPr>
            <a:r>
              <a:rPr lang="en-US" altLang="es-ES" b="1" i="1" dirty="0">
                <a:solidFill>
                  <a:srgbClr val="0000FF"/>
                </a:solidFill>
                <a:latin typeface="+mn-lt"/>
              </a:rPr>
              <a:t>Jinja </a:t>
            </a:r>
            <a:r>
              <a:rPr lang="en-US" altLang="es-ES" dirty="0">
                <a:solidFill>
                  <a:srgbClr val="0000FF"/>
                </a:solidFill>
                <a:latin typeface="+mn-lt"/>
              </a:rPr>
              <a:t>(</a:t>
            </a:r>
            <a:r>
              <a:rPr lang="en-US" altLang="es-ES" dirty="0">
                <a:solidFill>
                  <a:srgbClr val="0000FF"/>
                </a:solidFill>
                <a:latin typeface="+mn-lt"/>
                <a:hlinkClick r:id="rId3"/>
              </a:rPr>
              <a:t>https://palletsprojects.com/projects/jinja</a:t>
            </a:r>
            <a:r>
              <a:rPr lang="en-US" altLang="es-ES" dirty="0">
                <a:solidFill>
                  <a:srgbClr val="0000FF"/>
                </a:solidFill>
                <a:latin typeface="+mn-lt"/>
              </a:rPr>
              <a:t>) </a:t>
            </a:r>
            <a:r>
              <a:rPr lang="es-ES" altLang="es-ES" dirty="0">
                <a:latin typeface="+mn-lt"/>
              </a:rPr>
              <a:t>es un motor de plantillas rápido, expresivo y extensible. Marcadores especiales en la plantilla permiten escribir código similar a la sintaxis de Python. Luego, la plantilla recibe datos para generar el documento final.</a:t>
            </a:r>
          </a:p>
        </p:txBody>
      </p:sp>
      <p:pic>
        <p:nvPicPr>
          <p:cNvPr id="5" name="Imagen 4">
            <a:extLst>
              <a:ext uri="{FF2B5EF4-FFF2-40B4-BE49-F238E27FC236}">
                <a16:creationId xmlns:a16="http://schemas.microsoft.com/office/drawing/2014/main" id="{967E17E7-F4C0-4BC7-B2C4-034A2F42C92D}"/>
              </a:ext>
            </a:extLst>
          </p:cNvPr>
          <p:cNvPicPr>
            <a:picLocks noChangeAspect="1"/>
          </p:cNvPicPr>
          <p:nvPr/>
        </p:nvPicPr>
        <p:blipFill>
          <a:blip r:embed="rId4"/>
          <a:stretch>
            <a:fillRect/>
          </a:stretch>
        </p:blipFill>
        <p:spPr>
          <a:xfrm>
            <a:off x="467544" y="4573100"/>
            <a:ext cx="5295850" cy="2093502"/>
          </a:xfrm>
          <a:prstGeom prst="rect">
            <a:avLst/>
          </a:prstGeom>
        </p:spPr>
      </p:pic>
      <p:sp>
        <p:nvSpPr>
          <p:cNvPr id="9" name="CuadroTexto 8">
            <a:extLst>
              <a:ext uri="{FF2B5EF4-FFF2-40B4-BE49-F238E27FC236}">
                <a16:creationId xmlns:a16="http://schemas.microsoft.com/office/drawing/2014/main" id="{75EDF874-0AC9-43A3-B493-2BAA2D25DD41}"/>
              </a:ext>
            </a:extLst>
          </p:cNvPr>
          <p:cNvSpPr txBox="1"/>
          <p:nvPr/>
        </p:nvSpPr>
        <p:spPr>
          <a:xfrm>
            <a:off x="-29696" y="2060848"/>
            <a:ext cx="9173696" cy="2523768"/>
          </a:xfrm>
          <a:prstGeom prst="rect">
            <a:avLst/>
          </a:prstGeom>
          <a:noFill/>
        </p:spPr>
        <p:txBody>
          <a:bodyPr wrap="square">
            <a:spAutoFit/>
          </a:bodyPr>
          <a:lstStyle/>
          <a:p>
            <a:pPr algn="just">
              <a:defRPr/>
            </a:pPr>
            <a:r>
              <a:rPr lang="es-ES" altLang="es-ES" u="sng" dirty="0">
                <a:latin typeface="+mn-lt"/>
              </a:rPr>
              <a:t>Características:</a:t>
            </a:r>
          </a:p>
          <a:p>
            <a:pPr marL="800100" lvl="1" indent="-342900" algn="just">
              <a:buFont typeface="Courier New" panose="02070309020205020404" pitchFamily="49" charset="0"/>
              <a:buChar char="o"/>
              <a:defRPr/>
            </a:pPr>
            <a:r>
              <a:rPr lang="es-ES" altLang="es-ES" sz="1400" dirty="0">
                <a:latin typeface="+mn-lt"/>
              </a:rPr>
              <a:t>Herencia e inclusión de plantillas.</a:t>
            </a:r>
          </a:p>
          <a:p>
            <a:pPr marL="800100" lvl="1" indent="-342900" algn="just">
              <a:buFont typeface="Courier New" panose="02070309020205020404" pitchFamily="49" charset="0"/>
              <a:buChar char="o"/>
              <a:defRPr/>
            </a:pPr>
            <a:r>
              <a:rPr lang="es-ES" altLang="es-ES" sz="1400" dirty="0">
                <a:latin typeface="+mn-lt"/>
              </a:rPr>
              <a:t>Definición e importación de macros dentro de las plantillas.</a:t>
            </a:r>
          </a:p>
          <a:p>
            <a:pPr marL="800100" lvl="1" indent="-342900" algn="just">
              <a:buFont typeface="Courier New" panose="02070309020205020404" pitchFamily="49" charset="0"/>
              <a:buChar char="o"/>
              <a:defRPr/>
            </a:pPr>
            <a:r>
              <a:rPr lang="es-ES" altLang="es-ES" sz="1400" dirty="0" err="1">
                <a:latin typeface="+mn-lt"/>
              </a:rPr>
              <a:t>Autoescapado</a:t>
            </a:r>
            <a:r>
              <a:rPr lang="es-ES" altLang="es-ES" sz="1400" dirty="0">
                <a:latin typeface="+mn-lt"/>
              </a:rPr>
              <a:t> en plantillas HTML para prevenir ataques XSS a partir de entradas no confiables de usuarios.</a:t>
            </a:r>
          </a:p>
          <a:p>
            <a:pPr marL="800100" lvl="1" indent="-342900" algn="just">
              <a:buFont typeface="Courier New" panose="02070309020205020404" pitchFamily="49" charset="0"/>
              <a:buChar char="o"/>
              <a:defRPr/>
            </a:pPr>
            <a:r>
              <a:rPr lang="es-ES" altLang="es-ES" sz="1400" dirty="0">
                <a:latin typeface="+mn-lt"/>
              </a:rPr>
              <a:t>Entorno aislado (</a:t>
            </a:r>
            <a:r>
              <a:rPr lang="es-ES" altLang="es-ES" sz="1400" dirty="0" err="1">
                <a:latin typeface="+mn-lt"/>
              </a:rPr>
              <a:t>sandboxed</a:t>
            </a:r>
            <a:r>
              <a:rPr lang="es-ES" altLang="es-ES" sz="1400" dirty="0">
                <a:latin typeface="+mn-lt"/>
              </a:rPr>
              <a:t>) que permite renderizar plantillas no confiables de manera segura.</a:t>
            </a:r>
          </a:p>
          <a:p>
            <a:pPr marL="800100" lvl="1" indent="-342900" algn="just">
              <a:buFont typeface="Courier New" panose="02070309020205020404" pitchFamily="49" charset="0"/>
              <a:buChar char="o"/>
              <a:defRPr/>
            </a:pPr>
            <a:r>
              <a:rPr lang="es-ES" altLang="es-ES" sz="1400" dirty="0">
                <a:latin typeface="+mn-lt"/>
              </a:rPr>
              <a:t>Soporte para </a:t>
            </a:r>
            <a:r>
              <a:rPr lang="es-ES" altLang="es-ES" sz="1400" dirty="0" err="1">
                <a:latin typeface="+mn-lt"/>
              </a:rPr>
              <a:t>AsyncIO</a:t>
            </a:r>
            <a:r>
              <a:rPr lang="es-ES" altLang="es-ES" sz="1400" dirty="0">
                <a:latin typeface="+mn-lt"/>
              </a:rPr>
              <a:t> para generar plantillas y llamar funciones asíncronas.</a:t>
            </a:r>
          </a:p>
          <a:p>
            <a:pPr marL="800100" lvl="1" indent="-342900" algn="just">
              <a:buFont typeface="Courier New" panose="02070309020205020404" pitchFamily="49" charset="0"/>
              <a:buChar char="o"/>
              <a:defRPr/>
            </a:pPr>
            <a:r>
              <a:rPr lang="es-ES" altLang="es-ES" sz="1400" dirty="0">
                <a:latin typeface="+mn-lt"/>
              </a:rPr>
              <a:t>Compatibilidad con I18N mediante Babel.</a:t>
            </a:r>
          </a:p>
          <a:p>
            <a:pPr marL="800100" lvl="1" indent="-342900" algn="just">
              <a:buFont typeface="Courier New" panose="02070309020205020404" pitchFamily="49" charset="0"/>
              <a:buChar char="o"/>
              <a:defRPr/>
            </a:pPr>
            <a:r>
              <a:rPr lang="es-ES" altLang="es-ES" sz="1400" dirty="0">
                <a:latin typeface="+mn-lt"/>
              </a:rPr>
              <a:t>Compilación de plantillas a código Python optimizado en tiempo de ejecución con almacenamiento en caché o </a:t>
            </a:r>
            <a:r>
              <a:rPr lang="es-ES" altLang="es-ES" sz="1400" dirty="0" err="1">
                <a:latin typeface="+mn-lt"/>
              </a:rPr>
              <a:t>precompilación</a:t>
            </a:r>
            <a:r>
              <a:rPr lang="es-ES" altLang="es-ES" sz="1400" dirty="0">
                <a:latin typeface="+mn-lt"/>
              </a:rPr>
              <a:t> anticipada.</a:t>
            </a:r>
          </a:p>
          <a:p>
            <a:pPr marL="800100" lvl="1" indent="-342900" algn="just">
              <a:buFont typeface="Courier New" panose="02070309020205020404" pitchFamily="49" charset="0"/>
              <a:buChar char="o"/>
              <a:defRPr/>
            </a:pPr>
            <a:r>
              <a:rPr lang="es-ES" altLang="es-ES" sz="1400" dirty="0">
                <a:latin typeface="+mn-lt"/>
              </a:rPr>
              <a:t>Manejo de excepciones con referencias a la línea correcta en la plantilla para facilitar la depuración.</a:t>
            </a:r>
          </a:p>
          <a:p>
            <a:pPr marL="800100" lvl="1" indent="-342900" algn="just">
              <a:buFont typeface="Courier New" panose="02070309020205020404" pitchFamily="49" charset="0"/>
              <a:buChar char="o"/>
              <a:defRPr/>
            </a:pPr>
            <a:r>
              <a:rPr lang="es-ES" altLang="es-ES" sz="1400" dirty="0">
                <a:latin typeface="+mn-lt"/>
              </a:rPr>
              <a:t>Filtros, pruebas, funciones y sintaxis extensibles.</a:t>
            </a:r>
          </a:p>
        </p:txBody>
      </p:sp>
      <p:sp>
        <p:nvSpPr>
          <p:cNvPr id="8" name="CuadroTexto 7">
            <a:extLst>
              <a:ext uri="{FF2B5EF4-FFF2-40B4-BE49-F238E27FC236}">
                <a16:creationId xmlns:a16="http://schemas.microsoft.com/office/drawing/2014/main" id="{832D2B84-9D43-4BA5-A11E-F70DE3379589}"/>
              </a:ext>
            </a:extLst>
          </p:cNvPr>
          <p:cNvSpPr txBox="1"/>
          <p:nvPr/>
        </p:nvSpPr>
        <p:spPr>
          <a:xfrm>
            <a:off x="6024947" y="5130548"/>
            <a:ext cx="2857500" cy="707886"/>
          </a:xfrm>
          <a:prstGeom prst="rect">
            <a:avLst/>
          </a:prstGeom>
          <a:noFill/>
          <a:ln w="38100">
            <a:solidFill>
              <a:schemeClr val="tx1"/>
            </a:solidFill>
          </a:ln>
        </p:spPr>
        <p:txBody>
          <a:bodyPr wrap="square">
            <a:spAutoFit/>
          </a:bodyPr>
          <a:lstStyle/>
          <a:p>
            <a:pPr algn="just">
              <a:defRPr/>
            </a:pPr>
            <a:r>
              <a:rPr lang="es-ES" altLang="es-ES" sz="2000" u="sng" dirty="0">
                <a:latin typeface="+mn-lt"/>
              </a:rPr>
              <a:t>Instalación:</a:t>
            </a:r>
          </a:p>
          <a:p>
            <a:pPr algn="just">
              <a:defRPr/>
            </a:pPr>
            <a:r>
              <a:rPr lang="es-ES" altLang="es-ES" sz="2000" dirty="0" err="1">
                <a:latin typeface="Consolas" panose="020B0609020204030204" pitchFamily="49" charset="0"/>
              </a:rPr>
              <a:t>pip</a:t>
            </a:r>
            <a:r>
              <a:rPr lang="es-ES" altLang="es-ES" sz="2000" dirty="0">
                <a:latin typeface="Consolas" panose="020B0609020204030204" pitchFamily="49" charset="0"/>
              </a:rPr>
              <a:t> </a:t>
            </a:r>
            <a:r>
              <a:rPr lang="es-ES" altLang="es-ES" sz="2000" dirty="0" err="1">
                <a:latin typeface="Consolas" panose="020B0609020204030204" pitchFamily="49" charset="0"/>
              </a:rPr>
              <a:t>install</a:t>
            </a:r>
            <a:r>
              <a:rPr lang="es-ES" altLang="es-ES" sz="2000" dirty="0">
                <a:latin typeface="Consolas" panose="020B0609020204030204" pitchFamily="49" charset="0"/>
              </a:rPr>
              <a:t> Jinja2</a:t>
            </a:r>
          </a:p>
        </p:txBody>
      </p:sp>
    </p:spTree>
    <p:extLst>
      <p:ext uri="{BB962C8B-B14F-4D97-AF65-F5344CB8AC3E}">
        <p14:creationId xmlns:p14="http://schemas.microsoft.com/office/powerpoint/2010/main" val="3454305226"/>
      </p:ext>
    </p:extLst>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35087"/>
            <a:ext cx="9144000" cy="923330"/>
          </a:xfrm>
          <a:prstGeom prst="rect">
            <a:avLst/>
          </a:prstGeom>
          <a:noFill/>
        </p:spPr>
        <p:txBody>
          <a:bodyPr wrap="square">
            <a:spAutoFit/>
          </a:bodyPr>
          <a:lstStyle/>
          <a:p>
            <a:pPr algn="ctr">
              <a:defRPr/>
            </a:pPr>
            <a:r>
              <a:rPr lang="es-ES" altLang="es-ES" sz="2400" b="1" dirty="0">
                <a:solidFill>
                  <a:srgbClr val="0000FF"/>
                </a:solidFill>
                <a:latin typeface="+mn-lt"/>
              </a:rPr>
              <a:t>Principales directivas de las plantillas </a:t>
            </a:r>
            <a:r>
              <a:rPr lang="es-ES" altLang="es-ES" sz="2400" b="1" dirty="0" err="1">
                <a:solidFill>
                  <a:srgbClr val="0000FF"/>
                </a:solidFill>
                <a:latin typeface="+mn-lt"/>
              </a:rPr>
              <a:t>Jinja</a:t>
            </a:r>
            <a:endParaRPr lang="es-ES" altLang="es-ES" sz="2400" b="1" dirty="0">
              <a:solidFill>
                <a:srgbClr val="0000FF"/>
              </a:solidFill>
              <a:latin typeface="+mn-lt"/>
            </a:endParaRPr>
          </a:p>
          <a:p>
            <a:pPr algn="ctr">
              <a:defRPr/>
            </a:pPr>
            <a:r>
              <a:rPr lang="es-ES" sz="1600" dirty="0">
                <a:latin typeface="+mn-lt"/>
                <a:hlinkClick r:id="rId2"/>
              </a:rPr>
              <a:t>(https://jinja.palletsprojects.com/en/stable/templates/)</a:t>
            </a:r>
            <a:endParaRPr lang="es-ES" sz="1600" dirty="0">
              <a:latin typeface="+mn-lt"/>
            </a:endParaRPr>
          </a:p>
          <a:p>
            <a:pPr algn="ctr">
              <a:defRPr/>
            </a:pPr>
            <a:endParaRPr lang="es-ES" altLang="es-ES" sz="1400" dirty="0">
              <a:latin typeface="+mn-lt"/>
            </a:endParaRPr>
          </a:p>
        </p:txBody>
      </p:sp>
      <p:grpSp>
        <p:nvGrpSpPr>
          <p:cNvPr id="34" name="Grupo 33">
            <a:extLst>
              <a:ext uri="{FF2B5EF4-FFF2-40B4-BE49-F238E27FC236}">
                <a16:creationId xmlns:a16="http://schemas.microsoft.com/office/drawing/2014/main" id="{A6F0B993-E713-3D36-E63F-1C7249A8CCE8}"/>
              </a:ext>
            </a:extLst>
          </p:cNvPr>
          <p:cNvGrpSpPr/>
          <p:nvPr/>
        </p:nvGrpSpPr>
        <p:grpSpPr>
          <a:xfrm>
            <a:off x="0" y="1346179"/>
            <a:ext cx="4355976" cy="5323181"/>
            <a:chOff x="0" y="1124744"/>
            <a:chExt cx="4355976" cy="5323181"/>
          </a:xfrm>
        </p:grpSpPr>
        <p:sp>
          <p:nvSpPr>
            <p:cNvPr id="12" name="CuadroTexto 11">
              <a:extLst>
                <a:ext uri="{FF2B5EF4-FFF2-40B4-BE49-F238E27FC236}">
                  <a16:creationId xmlns:a16="http://schemas.microsoft.com/office/drawing/2014/main" id="{68695646-DD60-C50E-98DE-6D7F70D8F8BB}"/>
                </a:ext>
              </a:extLst>
            </p:cNvPr>
            <p:cNvSpPr txBox="1"/>
            <p:nvPr/>
          </p:nvSpPr>
          <p:spPr>
            <a:xfrm>
              <a:off x="0" y="1124744"/>
              <a:ext cx="4355976" cy="5016758"/>
            </a:xfrm>
            <a:prstGeom prst="rect">
              <a:avLst/>
            </a:prstGeom>
            <a:noFill/>
          </p:spPr>
          <p:txBody>
            <a:bodyPr wrap="square">
              <a:spAutoFit/>
            </a:bodyPr>
            <a:lstStyle/>
            <a:p>
              <a:pPr algn="just">
                <a:defRPr/>
              </a:pPr>
              <a:r>
                <a:rPr lang="en-US" sz="1600" u="sng" kern="0" dirty="0" err="1">
                  <a:latin typeface="+mn-lt"/>
                </a:rPr>
                <a:t>Delimitadores</a:t>
              </a:r>
              <a:r>
                <a:rPr lang="en-US" sz="1600" u="sng" kern="0" dirty="0">
                  <a:latin typeface="+mn-lt"/>
                </a:rPr>
                <a:t>:</a:t>
              </a:r>
            </a:p>
            <a:p>
              <a:pPr marL="285750" indent="-285750" algn="just">
                <a:buFont typeface="Arial" panose="020B0604020202020204" pitchFamily="34" charset="0"/>
                <a:buChar char="•"/>
                <a:defRPr/>
              </a:pPr>
              <a:r>
                <a:rPr lang="en-US" sz="1600" b="1" kern="0" dirty="0">
                  <a:latin typeface="Consolas" panose="020B0609020204030204" pitchFamily="49" charset="0"/>
                </a:rPr>
                <a:t>{% ... %}</a:t>
              </a:r>
              <a:r>
                <a:rPr lang="en-US" sz="1600" kern="0" dirty="0">
                  <a:latin typeface="+mn-lt"/>
                </a:rPr>
                <a:t> para </a:t>
              </a:r>
              <a:r>
                <a:rPr lang="es-ES" sz="1600" kern="0" dirty="0">
                  <a:solidFill>
                    <a:srgbClr val="0000FF"/>
                  </a:solidFill>
                  <a:latin typeface="+mn-lt"/>
                </a:rPr>
                <a:t>declaraciones</a:t>
              </a:r>
              <a:r>
                <a:rPr lang="en-US" sz="1600" kern="0" dirty="0">
                  <a:latin typeface="+mn-lt"/>
                </a:rPr>
                <a:t>.</a:t>
              </a:r>
            </a:p>
            <a:p>
              <a:pPr marL="285750" indent="-285750" algn="just">
                <a:buFont typeface="Arial" panose="020B0604020202020204" pitchFamily="34" charset="0"/>
                <a:buChar char="•"/>
                <a:defRPr/>
              </a:pPr>
              <a:r>
                <a:rPr lang="en-US" sz="1600" b="1" kern="0" dirty="0">
                  <a:latin typeface="Consolas" panose="020B0609020204030204" pitchFamily="49" charset="0"/>
                </a:rPr>
                <a:t>{{ ... }} </a:t>
              </a:r>
              <a:r>
                <a:rPr lang="en-US" sz="1600" kern="0" dirty="0">
                  <a:latin typeface="+mn-lt"/>
                </a:rPr>
                <a:t>para </a:t>
              </a:r>
              <a:r>
                <a:rPr lang="en-US" sz="1600" kern="0" dirty="0" err="1">
                  <a:solidFill>
                    <a:srgbClr val="0000FF"/>
                  </a:solidFill>
                  <a:latin typeface="+mn-lt"/>
                </a:rPr>
                <a:t>expresiones</a:t>
              </a:r>
              <a:r>
                <a:rPr lang="en-US" sz="1600" kern="0" dirty="0">
                  <a:latin typeface="+mn-lt"/>
                </a:rPr>
                <a:t> que se </a:t>
              </a:r>
              <a:r>
                <a:rPr lang="en-US" sz="1600" kern="0" dirty="0" err="1">
                  <a:latin typeface="+mn-lt"/>
                </a:rPr>
                <a:t>imprimen</a:t>
              </a:r>
              <a:r>
                <a:rPr lang="en-US" sz="1600" kern="0" dirty="0">
                  <a:latin typeface="+mn-lt"/>
                </a:rPr>
                <a:t> </a:t>
              </a:r>
              <a:r>
                <a:rPr lang="en-US" sz="1600" kern="0" dirty="0" err="1">
                  <a:latin typeface="+mn-lt"/>
                </a:rPr>
                <a:t>en</a:t>
              </a:r>
              <a:r>
                <a:rPr lang="en-US" sz="1600" kern="0" dirty="0">
                  <a:latin typeface="+mn-lt"/>
                </a:rPr>
                <a:t> la </a:t>
              </a:r>
              <a:r>
                <a:rPr lang="en-US" sz="1600" kern="0" dirty="0" err="1">
                  <a:latin typeface="+mn-lt"/>
                </a:rPr>
                <a:t>salida</a:t>
              </a:r>
              <a:r>
                <a:rPr lang="en-US" sz="1600" kern="0" dirty="0">
                  <a:latin typeface="+mn-lt"/>
                </a:rPr>
                <a:t> de la </a:t>
              </a:r>
              <a:r>
                <a:rPr lang="en-US" sz="1600" kern="0" dirty="0" err="1">
                  <a:latin typeface="+mn-lt"/>
                </a:rPr>
                <a:t>plantilla</a:t>
              </a:r>
              <a:r>
                <a:rPr lang="en-US" sz="1600" kern="0" dirty="0">
                  <a:latin typeface="+mn-lt"/>
                </a:rPr>
                <a:t>.</a:t>
              </a:r>
            </a:p>
            <a:p>
              <a:pPr marL="285750" indent="-285750" algn="just">
                <a:buFont typeface="Arial" panose="020B0604020202020204" pitchFamily="34" charset="0"/>
                <a:buChar char="•"/>
                <a:defRPr/>
              </a:pPr>
              <a:r>
                <a:rPr lang="en-US" sz="1600" b="1" kern="0" dirty="0">
                  <a:latin typeface="Consolas" panose="020B0609020204030204" pitchFamily="49" charset="0"/>
                </a:rPr>
                <a:t>{# ... #} </a:t>
              </a:r>
              <a:r>
                <a:rPr lang="en-US" sz="1600" kern="0" dirty="0">
                  <a:latin typeface="+mn-lt"/>
                </a:rPr>
                <a:t>para </a:t>
              </a:r>
              <a:r>
                <a:rPr lang="en-US" sz="1600" kern="0" dirty="0" err="1">
                  <a:solidFill>
                    <a:srgbClr val="0000FF"/>
                  </a:solidFill>
                  <a:latin typeface="+mn-lt"/>
                </a:rPr>
                <a:t>comentarios</a:t>
              </a:r>
              <a:r>
                <a:rPr lang="en-US" sz="1600" b="1" kern="0" dirty="0">
                  <a:latin typeface="+mn-lt"/>
                </a:rPr>
                <a:t> </a:t>
              </a:r>
              <a:r>
                <a:rPr lang="en-US" sz="1600" kern="0" dirty="0">
                  <a:latin typeface="+mn-lt"/>
                </a:rPr>
                <a:t>que no se </a:t>
              </a:r>
              <a:r>
                <a:rPr lang="en-US" sz="1600" kern="0" dirty="0" err="1">
                  <a:latin typeface="+mn-lt"/>
                </a:rPr>
                <a:t>incluyen</a:t>
              </a:r>
              <a:r>
                <a:rPr lang="en-US" sz="1600" kern="0" dirty="0">
                  <a:latin typeface="+mn-lt"/>
                </a:rPr>
                <a:t> </a:t>
              </a:r>
              <a:r>
                <a:rPr lang="en-US" sz="1600" kern="0" dirty="0" err="1">
                  <a:latin typeface="+mn-lt"/>
                </a:rPr>
                <a:t>en</a:t>
              </a:r>
              <a:r>
                <a:rPr lang="en-US" sz="1600" kern="0" dirty="0">
                  <a:latin typeface="+mn-lt"/>
                </a:rPr>
                <a:t> la </a:t>
              </a:r>
              <a:r>
                <a:rPr lang="en-US" sz="1600" kern="0" dirty="0" err="1">
                  <a:latin typeface="+mn-lt"/>
                </a:rPr>
                <a:t>salida</a:t>
              </a:r>
              <a:r>
                <a:rPr lang="en-US" sz="1600" kern="0" dirty="0">
                  <a:latin typeface="+mn-lt"/>
                </a:rPr>
                <a:t> de la </a:t>
              </a:r>
              <a:r>
                <a:rPr lang="en-US" sz="1600" kern="0" dirty="0" err="1">
                  <a:latin typeface="+mn-lt"/>
                </a:rPr>
                <a:t>plantilla</a:t>
              </a:r>
              <a:r>
                <a:rPr lang="en-US" sz="1600" kern="0" dirty="0">
                  <a:latin typeface="+mn-lt"/>
                </a:rPr>
                <a:t>.</a:t>
              </a:r>
            </a:p>
            <a:p>
              <a:pPr marL="285750" indent="-285750" algn="just">
                <a:buFont typeface="Arial" panose="020B0604020202020204" pitchFamily="34" charset="0"/>
                <a:buChar char="•"/>
                <a:defRPr/>
              </a:pPr>
              <a:endParaRPr lang="en-US" sz="1600" kern="0" dirty="0">
                <a:latin typeface="+mn-lt"/>
              </a:endParaRPr>
            </a:p>
            <a:p>
              <a:pPr algn="just">
                <a:defRPr/>
              </a:pPr>
              <a:r>
                <a:rPr lang="en-US" sz="1600" u="sng" kern="0" dirty="0" err="1">
                  <a:latin typeface="+mn-lt"/>
                </a:rPr>
                <a:t>Acceso</a:t>
              </a:r>
              <a:r>
                <a:rPr lang="en-US" sz="1600" u="sng" kern="0" dirty="0">
                  <a:latin typeface="+mn-lt"/>
                </a:rPr>
                <a:t> a variables:</a:t>
              </a:r>
            </a:p>
            <a:p>
              <a:pPr marL="285750" indent="-285750" algn="just">
                <a:buFont typeface="Arial" panose="020B0604020202020204" pitchFamily="34" charset="0"/>
                <a:buChar char="•"/>
                <a:defRPr/>
              </a:pPr>
              <a:r>
                <a:rPr lang="en-US" sz="1600" b="1" kern="0" dirty="0">
                  <a:latin typeface="Consolas" panose="020B0609020204030204" pitchFamily="49" charset="0"/>
                </a:rPr>
                <a:t>{{ </a:t>
              </a:r>
              <a:r>
                <a:rPr lang="en-US" sz="1600" b="1" kern="0" dirty="0" err="1">
                  <a:latin typeface="Consolas" panose="020B0609020204030204" pitchFamily="49" charset="0"/>
                </a:rPr>
                <a:t>foo.bar</a:t>
              </a:r>
              <a:r>
                <a:rPr lang="en-US" sz="1600" b="1" kern="0" dirty="0">
                  <a:latin typeface="Consolas" panose="020B0609020204030204" pitchFamily="49" charset="0"/>
                </a:rPr>
                <a:t> }}</a:t>
              </a:r>
              <a:endParaRPr lang="en-US" sz="1600" kern="0" dirty="0">
                <a:latin typeface="+mn-lt"/>
              </a:endParaRPr>
            </a:p>
            <a:p>
              <a:pPr marL="285750" indent="-285750" algn="just">
                <a:buFont typeface="Arial" panose="020B0604020202020204" pitchFamily="34" charset="0"/>
                <a:buChar char="•"/>
                <a:defRPr/>
              </a:pPr>
              <a:r>
                <a:rPr lang="en-US" sz="1600" b="1" kern="0" dirty="0">
                  <a:latin typeface="Consolas" panose="020B0609020204030204" pitchFamily="49" charset="0"/>
                </a:rPr>
                <a:t>{{ foo['bar'] }}</a:t>
              </a:r>
              <a:endParaRPr lang="en-US" sz="1600" kern="0" dirty="0">
                <a:latin typeface="+mn-lt"/>
              </a:endParaRPr>
            </a:p>
            <a:p>
              <a:pPr marL="285750" indent="-285750" algn="just">
                <a:buFont typeface="Arial" panose="020B0604020202020204" pitchFamily="34" charset="0"/>
                <a:buChar char="•"/>
                <a:defRPr/>
              </a:pPr>
              <a:endParaRPr lang="es-ES" sz="1600" kern="0" dirty="0">
                <a:latin typeface="+mn-lt"/>
              </a:endParaRPr>
            </a:p>
            <a:p>
              <a:pPr algn="just">
                <a:defRPr/>
              </a:pPr>
              <a:r>
                <a:rPr lang="en-US" sz="1600" u="sng" kern="0" dirty="0" err="1">
                  <a:latin typeface="+mn-lt"/>
                </a:rPr>
                <a:t>Estructuras</a:t>
              </a:r>
              <a:r>
                <a:rPr lang="en-US" sz="1600" u="sng" kern="0" dirty="0">
                  <a:latin typeface="+mn-lt"/>
                </a:rPr>
                <a:t> de control:</a:t>
              </a:r>
            </a:p>
            <a:p>
              <a:pPr marL="285750" indent="-285750" algn="just">
                <a:buFont typeface="Arial" panose="020B0604020202020204" pitchFamily="34" charset="0"/>
                <a:buChar char="•"/>
                <a:defRPr/>
              </a:pPr>
              <a:r>
                <a:rPr lang="en-US" sz="1600" b="1" kern="0" dirty="0">
                  <a:latin typeface="Consolas" panose="020B0609020204030204" pitchFamily="49" charset="0"/>
                </a:rPr>
                <a:t>{% if ... %} </a:t>
              </a:r>
              <a:r>
                <a:rPr lang="en-US" sz="1600" kern="0" dirty="0">
                  <a:latin typeface="+mn-lt"/>
                </a:rPr>
                <a:t>para </a:t>
              </a:r>
              <a:r>
                <a:rPr lang="en-US" sz="1600" kern="0" dirty="0" err="1">
                  <a:latin typeface="+mn-lt"/>
                </a:rPr>
                <a:t>evaluar</a:t>
              </a:r>
              <a:r>
                <a:rPr lang="en-US" sz="1600" kern="0" dirty="0">
                  <a:latin typeface="+mn-lt"/>
                </a:rPr>
                <a:t> </a:t>
              </a:r>
              <a:r>
                <a:rPr lang="en-US" sz="1600" kern="0" dirty="0" err="1">
                  <a:solidFill>
                    <a:srgbClr val="0000FF"/>
                  </a:solidFill>
                  <a:latin typeface="+mn-lt"/>
                </a:rPr>
                <a:t>condiciones</a:t>
              </a:r>
              <a:r>
                <a:rPr lang="en-US" sz="1600" kern="0" dirty="0">
                  <a:latin typeface="+mn-lt"/>
                </a:rPr>
                <a:t>.</a:t>
              </a: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r>
                <a:rPr lang="en-US" sz="1600" b="1" kern="0" dirty="0">
                  <a:latin typeface="Consolas" panose="020B0609020204030204" pitchFamily="49" charset="0"/>
                </a:rPr>
                <a:t>{% for ... %} </a:t>
              </a:r>
              <a:r>
                <a:rPr lang="en-US" sz="1600" kern="0" dirty="0">
                  <a:latin typeface="+mn-lt"/>
                </a:rPr>
                <a:t>para </a:t>
              </a:r>
              <a:r>
                <a:rPr lang="en-US" sz="1600" kern="0" dirty="0" err="1">
                  <a:solidFill>
                    <a:srgbClr val="0000FF"/>
                  </a:solidFill>
                  <a:latin typeface="+mn-lt"/>
                </a:rPr>
                <a:t>iterar</a:t>
              </a:r>
              <a:r>
                <a:rPr lang="en-US" sz="1600" b="1" kern="0" dirty="0">
                  <a:latin typeface="+mn-lt"/>
                </a:rPr>
                <a:t> </a:t>
              </a:r>
              <a:r>
                <a:rPr lang="en-US" sz="1600" kern="0" dirty="0" err="1">
                  <a:latin typeface="+mn-lt"/>
                </a:rPr>
                <a:t>sobre</a:t>
              </a:r>
              <a:r>
                <a:rPr lang="en-US" sz="1600" kern="0" dirty="0">
                  <a:latin typeface="+mn-lt"/>
                </a:rPr>
                <a:t> </a:t>
              </a:r>
              <a:r>
                <a:rPr lang="en-US" sz="1600" kern="0" dirty="0" err="1">
                  <a:latin typeface="+mn-lt"/>
                </a:rPr>
                <a:t>una</a:t>
              </a:r>
              <a:r>
                <a:rPr lang="en-US" sz="1600" kern="0" dirty="0">
                  <a:latin typeface="+mn-lt"/>
                </a:rPr>
                <a:t> </a:t>
              </a:r>
              <a:r>
                <a:rPr lang="en-US" sz="1600" kern="0" dirty="0" err="1">
                  <a:latin typeface="+mn-lt"/>
                </a:rPr>
                <a:t>secuencia</a:t>
              </a:r>
              <a:r>
                <a:rPr lang="en-US" sz="1600" kern="0" dirty="0">
                  <a:latin typeface="+mn-lt"/>
                </a:rPr>
                <a:t>.</a:t>
              </a:r>
            </a:p>
            <a:p>
              <a:pPr marL="285750" indent="-285750" algn="just">
                <a:buFont typeface="Arial" panose="020B0604020202020204" pitchFamily="34" charset="0"/>
                <a:buChar char="•"/>
                <a:defRPr/>
              </a:pPr>
              <a:endParaRPr lang="en-US" sz="1600" kern="0" dirty="0">
                <a:latin typeface="+mn-lt"/>
              </a:endParaRPr>
            </a:p>
          </p:txBody>
        </p:sp>
        <p:pic>
          <p:nvPicPr>
            <p:cNvPr id="15" name="Imagen 14">
              <a:extLst>
                <a:ext uri="{FF2B5EF4-FFF2-40B4-BE49-F238E27FC236}">
                  <a16:creationId xmlns:a16="http://schemas.microsoft.com/office/drawing/2014/main" id="{DF845E83-B555-572C-74FB-CC5586FCC9BE}"/>
                </a:ext>
              </a:extLst>
            </p:cNvPr>
            <p:cNvPicPr>
              <a:picLocks noChangeAspect="1"/>
            </p:cNvPicPr>
            <p:nvPr/>
          </p:nvPicPr>
          <p:blipFill>
            <a:blip r:embed="rId3"/>
            <a:stretch>
              <a:fillRect/>
            </a:stretch>
          </p:blipFill>
          <p:spPr>
            <a:xfrm>
              <a:off x="1355876" y="4401465"/>
              <a:ext cx="2177127" cy="883784"/>
            </a:xfrm>
            <a:prstGeom prst="rect">
              <a:avLst/>
            </a:prstGeom>
          </p:spPr>
        </p:pic>
        <p:pic>
          <p:nvPicPr>
            <p:cNvPr id="17" name="Imagen 16">
              <a:extLst>
                <a:ext uri="{FF2B5EF4-FFF2-40B4-BE49-F238E27FC236}">
                  <a16:creationId xmlns:a16="http://schemas.microsoft.com/office/drawing/2014/main" id="{999F69FA-0040-B550-3F22-7818F0C16DE7}"/>
                </a:ext>
              </a:extLst>
            </p:cNvPr>
            <p:cNvPicPr>
              <a:picLocks noChangeAspect="1"/>
            </p:cNvPicPr>
            <p:nvPr/>
          </p:nvPicPr>
          <p:blipFill>
            <a:blip r:embed="rId4"/>
            <a:stretch>
              <a:fillRect/>
            </a:stretch>
          </p:blipFill>
          <p:spPr>
            <a:xfrm>
              <a:off x="1587042" y="5736472"/>
              <a:ext cx="1901095" cy="711453"/>
            </a:xfrm>
            <a:prstGeom prst="rect">
              <a:avLst/>
            </a:prstGeom>
          </p:spPr>
        </p:pic>
      </p:grpSp>
      <p:sp>
        <p:nvSpPr>
          <p:cNvPr id="23" name="CuadroTexto 22">
            <a:extLst>
              <a:ext uri="{FF2B5EF4-FFF2-40B4-BE49-F238E27FC236}">
                <a16:creationId xmlns:a16="http://schemas.microsoft.com/office/drawing/2014/main" id="{193A1F49-CEC6-0E08-F5ED-41DFE5F2F166}"/>
              </a:ext>
            </a:extLst>
          </p:cNvPr>
          <p:cNvSpPr txBox="1"/>
          <p:nvPr/>
        </p:nvSpPr>
        <p:spPr>
          <a:xfrm>
            <a:off x="4436205" y="1364570"/>
            <a:ext cx="4586438" cy="5262979"/>
          </a:xfrm>
          <a:prstGeom prst="rect">
            <a:avLst/>
          </a:prstGeom>
          <a:noFill/>
        </p:spPr>
        <p:txBody>
          <a:bodyPr wrap="square">
            <a:spAutoFit/>
          </a:bodyPr>
          <a:lstStyle/>
          <a:p>
            <a:pPr algn="just">
              <a:defRPr/>
            </a:pPr>
            <a:r>
              <a:rPr lang="en-US" sz="1600" u="sng" kern="0" dirty="0" err="1">
                <a:latin typeface="+mn-lt"/>
              </a:rPr>
              <a:t>Herencia</a:t>
            </a:r>
            <a:r>
              <a:rPr lang="en-US" sz="1600" u="sng" kern="0" dirty="0">
                <a:latin typeface="+mn-lt"/>
              </a:rPr>
              <a:t> de </a:t>
            </a:r>
            <a:r>
              <a:rPr lang="en-US" sz="1600" u="sng" kern="0" dirty="0" err="1">
                <a:latin typeface="+mn-lt"/>
              </a:rPr>
              <a:t>plantillas</a:t>
            </a:r>
            <a:r>
              <a:rPr lang="en-US" sz="1600" u="sng" kern="0" dirty="0">
                <a:latin typeface="+mn-lt"/>
              </a:rPr>
              <a:t> (</a:t>
            </a:r>
            <a:r>
              <a:rPr lang="en-US" sz="1600" b="1" u="sng" kern="0" dirty="0">
                <a:latin typeface="Consolas" panose="020B0609020204030204" pitchFamily="49" charset="0"/>
              </a:rPr>
              <a:t>extends</a:t>
            </a:r>
            <a:r>
              <a:rPr lang="en-US" sz="1600" u="sng" kern="0" dirty="0">
                <a:latin typeface="+mn-lt"/>
              </a:rPr>
              <a:t> y </a:t>
            </a:r>
            <a:r>
              <a:rPr lang="en-US" sz="1600" b="1" u="sng" kern="0" dirty="0">
                <a:latin typeface="Consolas" panose="020B0609020204030204" pitchFamily="49" charset="0"/>
              </a:rPr>
              <a:t>block</a:t>
            </a:r>
            <a:r>
              <a:rPr lang="en-US" sz="1600" u="sng" kern="0" dirty="0">
                <a:latin typeface="+mn-lt"/>
              </a:rPr>
              <a:t>)</a:t>
            </a:r>
          </a:p>
          <a:p>
            <a:pPr marL="285750" indent="-285750" algn="just">
              <a:buFont typeface="Arial" panose="020B0604020202020204" pitchFamily="34" charset="0"/>
              <a:buChar char="•"/>
              <a:defRPr/>
            </a:pPr>
            <a:r>
              <a:rPr lang="en-US" sz="1600" kern="0" dirty="0">
                <a:latin typeface="+mn-lt"/>
              </a:rPr>
              <a:t>Plantilla base (base.html)</a:t>
            </a: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r>
              <a:rPr lang="en-US" sz="1600" kern="0" dirty="0">
                <a:latin typeface="+mn-lt"/>
              </a:rPr>
              <a:t>Plantilla </a:t>
            </a:r>
            <a:r>
              <a:rPr lang="en-US" sz="1600" kern="0" dirty="0" err="1">
                <a:latin typeface="+mn-lt"/>
              </a:rPr>
              <a:t>hija</a:t>
            </a:r>
            <a:r>
              <a:rPr lang="en-US" sz="1600" kern="0" dirty="0">
                <a:latin typeface="+mn-lt"/>
              </a:rPr>
              <a:t> (index.html)</a:t>
            </a: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algn="just">
              <a:defRPr/>
            </a:pPr>
            <a:endParaRPr lang="en-US" sz="1600" u="sng" kern="0" dirty="0">
              <a:latin typeface="+mn-lt"/>
            </a:endParaRPr>
          </a:p>
          <a:p>
            <a:pPr algn="just">
              <a:defRPr/>
            </a:pPr>
            <a:r>
              <a:rPr lang="en-US" sz="1600" u="sng" kern="0" dirty="0" err="1">
                <a:latin typeface="+mn-lt"/>
              </a:rPr>
              <a:t>Inclusión</a:t>
            </a:r>
            <a:r>
              <a:rPr lang="en-US" sz="1600" u="sng" kern="0" dirty="0">
                <a:latin typeface="+mn-lt"/>
              </a:rPr>
              <a:t> de </a:t>
            </a:r>
            <a:r>
              <a:rPr lang="en-US" sz="1600" u="sng" kern="0" dirty="0" err="1">
                <a:latin typeface="+mn-lt"/>
              </a:rPr>
              <a:t>plantillas</a:t>
            </a:r>
            <a:r>
              <a:rPr lang="en-US" sz="1600" u="sng" kern="0" dirty="0">
                <a:latin typeface="+mn-lt"/>
              </a:rPr>
              <a:t> (</a:t>
            </a:r>
            <a:r>
              <a:rPr lang="en-US" sz="1600" b="1" u="sng" kern="0" dirty="0">
                <a:latin typeface="Consolas" panose="020B0609020204030204" pitchFamily="49" charset="0"/>
              </a:rPr>
              <a:t>include</a:t>
            </a:r>
            <a:r>
              <a:rPr lang="en-US" sz="1600" u="sng" kern="0" dirty="0">
                <a:latin typeface="+mn-lt"/>
              </a:rPr>
              <a:t>)</a:t>
            </a:r>
          </a:p>
          <a:p>
            <a:pPr marL="285750" indent="-285750" algn="just">
              <a:buFont typeface="Arial" panose="020B0604020202020204" pitchFamily="34" charset="0"/>
              <a:buChar char="•"/>
              <a:defRPr/>
            </a:pPr>
            <a:r>
              <a:rPr lang="en-US" sz="1600" kern="0" dirty="0">
                <a:latin typeface="+mn-lt"/>
              </a:rPr>
              <a:t>Plantilla a </a:t>
            </a:r>
            <a:r>
              <a:rPr lang="en-US" sz="1600" kern="0" dirty="0" err="1">
                <a:latin typeface="+mn-lt"/>
              </a:rPr>
              <a:t>incluir</a:t>
            </a:r>
            <a:r>
              <a:rPr lang="en-US" sz="1600" kern="0" dirty="0">
                <a:latin typeface="+mn-lt"/>
              </a:rPr>
              <a:t> (menu.html)</a:t>
            </a: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endParaRPr lang="en-US" sz="1600" u="sng" kern="0" dirty="0">
              <a:latin typeface="+mn-lt"/>
            </a:endParaRPr>
          </a:p>
          <a:p>
            <a:pPr marL="285750" indent="-285750" algn="just">
              <a:buFont typeface="Arial" panose="020B0604020202020204" pitchFamily="34" charset="0"/>
              <a:buChar char="•"/>
              <a:defRPr/>
            </a:pPr>
            <a:r>
              <a:rPr lang="en-US" sz="1600" kern="0" dirty="0">
                <a:latin typeface="+mn-lt"/>
              </a:rPr>
              <a:t>Plantilla principal (page.html)</a:t>
            </a: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a:p>
            <a:pPr marL="285750" indent="-285750" algn="just">
              <a:buFont typeface="Arial" panose="020B0604020202020204" pitchFamily="34" charset="0"/>
              <a:buChar char="•"/>
              <a:defRPr/>
            </a:pPr>
            <a:endParaRPr lang="en-US" sz="1600" kern="0" dirty="0">
              <a:latin typeface="+mn-lt"/>
            </a:endParaRPr>
          </a:p>
        </p:txBody>
      </p:sp>
      <p:pic>
        <p:nvPicPr>
          <p:cNvPr id="25" name="Imagen 24">
            <a:extLst>
              <a:ext uri="{FF2B5EF4-FFF2-40B4-BE49-F238E27FC236}">
                <a16:creationId xmlns:a16="http://schemas.microsoft.com/office/drawing/2014/main" id="{80BF838D-8727-B0CA-B972-2212FDD3B89B}"/>
              </a:ext>
            </a:extLst>
          </p:cNvPr>
          <p:cNvPicPr>
            <a:picLocks noChangeAspect="1"/>
          </p:cNvPicPr>
          <p:nvPr/>
        </p:nvPicPr>
        <p:blipFill>
          <a:blip r:embed="rId5"/>
          <a:stretch>
            <a:fillRect/>
          </a:stretch>
        </p:blipFill>
        <p:spPr>
          <a:xfrm>
            <a:off x="5373613" y="1923571"/>
            <a:ext cx="2532737" cy="1121566"/>
          </a:xfrm>
          <a:prstGeom prst="rect">
            <a:avLst/>
          </a:prstGeom>
        </p:spPr>
      </p:pic>
      <p:pic>
        <p:nvPicPr>
          <p:cNvPr id="27" name="Imagen 26">
            <a:extLst>
              <a:ext uri="{FF2B5EF4-FFF2-40B4-BE49-F238E27FC236}">
                <a16:creationId xmlns:a16="http://schemas.microsoft.com/office/drawing/2014/main" id="{D5BA08F8-A35D-B1CE-3F06-856E35B4D596}"/>
              </a:ext>
            </a:extLst>
          </p:cNvPr>
          <p:cNvPicPr>
            <a:picLocks noChangeAspect="1"/>
          </p:cNvPicPr>
          <p:nvPr/>
        </p:nvPicPr>
        <p:blipFill>
          <a:blip r:embed="rId6"/>
          <a:stretch>
            <a:fillRect/>
          </a:stretch>
        </p:blipFill>
        <p:spPr>
          <a:xfrm>
            <a:off x="5100440" y="3393745"/>
            <a:ext cx="3344124" cy="709864"/>
          </a:xfrm>
          <a:prstGeom prst="rect">
            <a:avLst/>
          </a:prstGeom>
        </p:spPr>
      </p:pic>
      <p:pic>
        <p:nvPicPr>
          <p:cNvPr id="29" name="Imagen 28">
            <a:extLst>
              <a:ext uri="{FF2B5EF4-FFF2-40B4-BE49-F238E27FC236}">
                <a16:creationId xmlns:a16="http://schemas.microsoft.com/office/drawing/2014/main" id="{0132F6E7-854F-895D-27A1-627951DF6F4A}"/>
              </a:ext>
            </a:extLst>
          </p:cNvPr>
          <p:cNvPicPr>
            <a:picLocks noChangeAspect="1"/>
          </p:cNvPicPr>
          <p:nvPr/>
        </p:nvPicPr>
        <p:blipFill>
          <a:blip r:embed="rId7"/>
          <a:stretch>
            <a:fillRect/>
          </a:stretch>
        </p:blipFill>
        <p:spPr>
          <a:xfrm>
            <a:off x="5195689" y="4847700"/>
            <a:ext cx="2414511" cy="673817"/>
          </a:xfrm>
          <a:prstGeom prst="rect">
            <a:avLst/>
          </a:prstGeom>
        </p:spPr>
      </p:pic>
      <p:pic>
        <p:nvPicPr>
          <p:cNvPr id="31" name="Imagen 30">
            <a:extLst>
              <a:ext uri="{FF2B5EF4-FFF2-40B4-BE49-F238E27FC236}">
                <a16:creationId xmlns:a16="http://schemas.microsoft.com/office/drawing/2014/main" id="{8136BB63-EB69-8DA6-E5A3-DDB197BFCBC0}"/>
              </a:ext>
            </a:extLst>
          </p:cNvPr>
          <p:cNvPicPr>
            <a:picLocks noChangeAspect="1"/>
          </p:cNvPicPr>
          <p:nvPr/>
        </p:nvPicPr>
        <p:blipFill>
          <a:blip r:embed="rId8"/>
          <a:stretch>
            <a:fillRect/>
          </a:stretch>
        </p:blipFill>
        <p:spPr>
          <a:xfrm>
            <a:off x="5344577" y="5835067"/>
            <a:ext cx="2020369" cy="816545"/>
          </a:xfrm>
          <a:prstGeom prst="rect">
            <a:avLst/>
          </a:prstGeom>
        </p:spPr>
      </p:pic>
    </p:spTree>
    <p:extLst>
      <p:ext uri="{BB962C8B-B14F-4D97-AF65-F5344CB8AC3E}">
        <p14:creationId xmlns:p14="http://schemas.microsoft.com/office/powerpoint/2010/main" val="3383987881"/>
      </p:ext>
    </p:extLst>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63079"/>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Puntos de variación y variantes en la plantilla </a:t>
            </a:r>
            <a:r>
              <a:rPr lang="es-ES" altLang="es-ES" sz="2400" b="1" dirty="0" err="1">
                <a:solidFill>
                  <a:srgbClr val="0000FF"/>
                </a:solidFill>
                <a:latin typeface="+mn-lt"/>
              </a:rPr>
              <a:t>Jinja</a:t>
            </a:r>
            <a:endParaRPr lang="es-ES" altLang="es-ES" sz="1400" dirty="0">
              <a:latin typeface="+mn-lt"/>
            </a:endParaRPr>
          </a:p>
        </p:txBody>
      </p:sp>
      <p:pic>
        <p:nvPicPr>
          <p:cNvPr id="4" name="Imagen 3">
            <a:extLst>
              <a:ext uri="{FF2B5EF4-FFF2-40B4-BE49-F238E27FC236}">
                <a16:creationId xmlns:a16="http://schemas.microsoft.com/office/drawing/2014/main" id="{7FB4F6AF-0054-4428-B53A-19E7178E172E}"/>
              </a:ext>
            </a:extLst>
          </p:cNvPr>
          <p:cNvPicPr>
            <a:picLocks noChangeAspect="1"/>
          </p:cNvPicPr>
          <p:nvPr/>
        </p:nvPicPr>
        <p:blipFill>
          <a:blip r:embed="rId2"/>
          <a:stretch>
            <a:fillRect/>
          </a:stretch>
        </p:blipFill>
        <p:spPr>
          <a:xfrm>
            <a:off x="2594527" y="1124744"/>
            <a:ext cx="4391638" cy="1629002"/>
          </a:xfrm>
          <a:prstGeom prst="rect">
            <a:avLst/>
          </a:prstGeom>
        </p:spPr>
      </p:pic>
      <p:pic>
        <p:nvPicPr>
          <p:cNvPr id="6" name="Imagen 5">
            <a:extLst>
              <a:ext uri="{FF2B5EF4-FFF2-40B4-BE49-F238E27FC236}">
                <a16:creationId xmlns:a16="http://schemas.microsoft.com/office/drawing/2014/main" id="{408917A9-66F0-499C-A3C9-8E80C59EED3D}"/>
              </a:ext>
            </a:extLst>
          </p:cNvPr>
          <p:cNvPicPr>
            <a:picLocks noChangeAspect="1"/>
          </p:cNvPicPr>
          <p:nvPr/>
        </p:nvPicPr>
        <p:blipFill>
          <a:blip r:embed="rId3"/>
          <a:stretch>
            <a:fillRect/>
          </a:stretch>
        </p:blipFill>
        <p:spPr>
          <a:xfrm>
            <a:off x="342090" y="3248326"/>
            <a:ext cx="4509459" cy="1509190"/>
          </a:xfrm>
          <a:prstGeom prst="rect">
            <a:avLst/>
          </a:prstGeom>
        </p:spPr>
      </p:pic>
      <p:pic>
        <p:nvPicPr>
          <p:cNvPr id="8" name="Imagen 7">
            <a:extLst>
              <a:ext uri="{FF2B5EF4-FFF2-40B4-BE49-F238E27FC236}">
                <a16:creationId xmlns:a16="http://schemas.microsoft.com/office/drawing/2014/main" id="{11CC30B0-3B67-4CB7-AF74-8F6B8E7957C6}"/>
              </a:ext>
            </a:extLst>
          </p:cNvPr>
          <p:cNvPicPr>
            <a:picLocks noChangeAspect="1"/>
          </p:cNvPicPr>
          <p:nvPr/>
        </p:nvPicPr>
        <p:blipFill>
          <a:blip r:embed="rId4"/>
          <a:stretch>
            <a:fillRect/>
          </a:stretch>
        </p:blipFill>
        <p:spPr>
          <a:xfrm>
            <a:off x="342090" y="4870828"/>
            <a:ext cx="4504875" cy="1769356"/>
          </a:xfrm>
          <a:prstGeom prst="rect">
            <a:avLst/>
          </a:prstGeom>
        </p:spPr>
      </p:pic>
      <p:pic>
        <p:nvPicPr>
          <p:cNvPr id="10" name="Imagen 9">
            <a:extLst>
              <a:ext uri="{FF2B5EF4-FFF2-40B4-BE49-F238E27FC236}">
                <a16:creationId xmlns:a16="http://schemas.microsoft.com/office/drawing/2014/main" id="{B131A17F-E023-4181-B001-FDC6C7DB2E75}"/>
              </a:ext>
            </a:extLst>
          </p:cNvPr>
          <p:cNvPicPr>
            <a:picLocks noChangeAspect="1"/>
          </p:cNvPicPr>
          <p:nvPr/>
        </p:nvPicPr>
        <p:blipFill>
          <a:blip r:embed="rId5"/>
          <a:stretch>
            <a:fillRect/>
          </a:stretch>
        </p:blipFill>
        <p:spPr>
          <a:xfrm>
            <a:off x="5796136" y="3218363"/>
            <a:ext cx="3005774" cy="3458678"/>
          </a:xfrm>
          <a:prstGeom prst="rect">
            <a:avLst/>
          </a:prstGeom>
        </p:spPr>
      </p:pic>
      <p:sp>
        <p:nvSpPr>
          <p:cNvPr id="17" name="CuadroTexto 16">
            <a:extLst>
              <a:ext uri="{FF2B5EF4-FFF2-40B4-BE49-F238E27FC236}">
                <a16:creationId xmlns:a16="http://schemas.microsoft.com/office/drawing/2014/main" id="{3E66E77B-0DEF-4EC8-890E-6AB57D68997A}"/>
              </a:ext>
            </a:extLst>
          </p:cNvPr>
          <p:cNvSpPr txBox="1"/>
          <p:nvPr/>
        </p:nvSpPr>
        <p:spPr>
          <a:xfrm>
            <a:off x="244307" y="1238056"/>
            <a:ext cx="2339752" cy="646331"/>
          </a:xfrm>
          <a:prstGeom prst="rect">
            <a:avLst/>
          </a:prstGeom>
          <a:noFill/>
        </p:spPr>
        <p:txBody>
          <a:bodyPr wrap="square">
            <a:spAutoFit/>
          </a:bodyPr>
          <a:lstStyle/>
          <a:p>
            <a:pPr algn="ctr">
              <a:defRPr/>
            </a:pPr>
            <a:r>
              <a:rPr lang="es-ES" i="1" kern="0" dirty="0">
                <a:solidFill>
                  <a:srgbClr val="0000FF"/>
                </a:solidFill>
                <a:latin typeface="+mn-lt"/>
              </a:rPr>
              <a:t>Plantilla base</a:t>
            </a:r>
          </a:p>
          <a:p>
            <a:pPr algn="ctr">
              <a:defRPr/>
            </a:pPr>
            <a:r>
              <a:rPr lang="es-ES" i="1" kern="0" dirty="0">
                <a:solidFill>
                  <a:srgbClr val="0000FF"/>
                </a:solidFill>
                <a:latin typeface="+mn-lt"/>
              </a:rPr>
              <a:t>(punto de variación)</a:t>
            </a:r>
            <a:endParaRPr lang="es-ES" dirty="0"/>
          </a:p>
        </p:txBody>
      </p:sp>
      <p:sp>
        <p:nvSpPr>
          <p:cNvPr id="18" name="CuadroTexto 17">
            <a:extLst>
              <a:ext uri="{FF2B5EF4-FFF2-40B4-BE49-F238E27FC236}">
                <a16:creationId xmlns:a16="http://schemas.microsoft.com/office/drawing/2014/main" id="{EB8E7A8B-2D0D-4E99-9F19-402EE3414A0C}"/>
              </a:ext>
            </a:extLst>
          </p:cNvPr>
          <p:cNvSpPr txBox="1"/>
          <p:nvPr/>
        </p:nvSpPr>
        <p:spPr>
          <a:xfrm>
            <a:off x="193498" y="2846079"/>
            <a:ext cx="2748175" cy="369332"/>
          </a:xfrm>
          <a:prstGeom prst="rect">
            <a:avLst/>
          </a:prstGeom>
          <a:noFill/>
        </p:spPr>
        <p:txBody>
          <a:bodyPr wrap="square">
            <a:spAutoFit/>
          </a:bodyPr>
          <a:lstStyle/>
          <a:p>
            <a:pPr algn="ctr">
              <a:defRPr/>
            </a:pPr>
            <a:r>
              <a:rPr lang="es-ES" i="1" kern="0" dirty="0" err="1">
                <a:solidFill>
                  <a:srgbClr val="0000FF"/>
                </a:solidFill>
                <a:latin typeface="+mn-lt"/>
              </a:rPr>
              <a:t>Subplantillas</a:t>
            </a:r>
            <a:r>
              <a:rPr lang="es-ES" i="1" kern="0" dirty="0">
                <a:solidFill>
                  <a:srgbClr val="0000FF"/>
                </a:solidFill>
                <a:latin typeface="+mn-lt"/>
              </a:rPr>
              <a:t> (variantes)</a:t>
            </a:r>
            <a:endParaRPr lang="es-ES" dirty="0"/>
          </a:p>
        </p:txBody>
      </p:sp>
      <p:cxnSp>
        <p:nvCxnSpPr>
          <p:cNvPr id="20" name="Conector recto de flecha 19">
            <a:extLst>
              <a:ext uri="{FF2B5EF4-FFF2-40B4-BE49-F238E27FC236}">
                <a16:creationId xmlns:a16="http://schemas.microsoft.com/office/drawing/2014/main" id="{9816F3C7-4897-4F58-9512-3F1497DF3EED}"/>
              </a:ext>
            </a:extLst>
          </p:cNvPr>
          <p:cNvCxnSpPr>
            <a:cxnSpLocks/>
          </p:cNvCxnSpPr>
          <p:nvPr/>
        </p:nvCxnSpPr>
        <p:spPr>
          <a:xfrm flipH="1">
            <a:off x="3965346" y="2032956"/>
            <a:ext cx="1097644" cy="326825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FEF7BDB6-6CA0-4DEE-9077-1D5008FBF145}"/>
              </a:ext>
            </a:extLst>
          </p:cNvPr>
          <p:cNvCxnSpPr>
            <a:cxnSpLocks/>
          </p:cNvCxnSpPr>
          <p:nvPr/>
        </p:nvCxnSpPr>
        <p:spPr>
          <a:xfrm>
            <a:off x="5174852" y="2564904"/>
            <a:ext cx="958054" cy="80491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2CC93CDD-8515-4F5F-8214-E512222000C8}"/>
              </a:ext>
            </a:extLst>
          </p:cNvPr>
          <p:cNvCxnSpPr>
            <a:cxnSpLocks/>
          </p:cNvCxnSpPr>
          <p:nvPr/>
        </p:nvCxnSpPr>
        <p:spPr>
          <a:xfrm flipH="1">
            <a:off x="2042171" y="1484313"/>
            <a:ext cx="2748175" cy="204753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210099"/>
      </p:ext>
    </p:extLst>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08917A9-66F0-499C-A3C9-8E80C59EED3D}"/>
              </a:ext>
            </a:extLst>
          </p:cNvPr>
          <p:cNvPicPr>
            <a:picLocks noChangeAspect="1"/>
          </p:cNvPicPr>
          <p:nvPr/>
        </p:nvPicPr>
        <p:blipFill>
          <a:blip r:embed="rId2"/>
          <a:stretch>
            <a:fillRect/>
          </a:stretch>
        </p:blipFill>
        <p:spPr>
          <a:xfrm>
            <a:off x="3488011" y="3212976"/>
            <a:ext cx="5276383" cy="1765858"/>
          </a:xfrm>
          <a:prstGeom prst="rect">
            <a:avLst/>
          </a:prstGeom>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35087"/>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Puntos de variación y variantes en la plantilla </a:t>
            </a:r>
            <a:r>
              <a:rPr lang="es-ES" altLang="es-ES" sz="2400" b="1" dirty="0" err="1">
                <a:solidFill>
                  <a:srgbClr val="0000FF"/>
                </a:solidFill>
                <a:latin typeface="+mn-lt"/>
              </a:rPr>
              <a:t>Jinja</a:t>
            </a:r>
            <a:endParaRPr lang="es-ES" altLang="es-ES" sz="1400" dirty="0">
              <a:latin typeface="+mn-lt"/>
            </a:endParaRPr>
          </a:p>
        </p:txBody>
      </p:sp>
      <p:sp>
        <p:nvSpPr>
          <p:cNvPr id="17" name="CuadroTexto 16">
            <a:extLst>
              <a:ext uri="{FF2B5EF4-FFF2-40B4-BE49-F238E27FC236}">
                <a16:creationId xmlns:a16="http://schemas.microsoft.com/office/drawing/2014/main" id="{3E66E77B-0DEF-4EC8-890E-6AB57D68997A}"/>
              </a:ext>
            </a:extLst>
          </p:cNvPr>
          <p:cNvSpPr txBox="1"/>
          <p:nvPr/>
        </p:nvSpPr>
        <p:spPr>
          <a:xfrm>
            <a:off x="4644009" y="5360968"/>
            <a:ext cx="1440160" cy="830997"/>
          </a:xfrm>
          <a:prstGeom prst="rect">
            <a:avLst/>
          </a:prstGeom>
          <a:noFill/>
        </p:spPr>
        <p:txBody>
          <a:bodyPr wrap="square">
            <a:spAutoFit/>
          </a:bodyPr>
          <a:lstStyle/>
          <a:p>
            <a:pPr algn="ctr">
              <a:defRPr/>
            </a:pPr>
            <a:r>
              <a:rPr lang="es-ES" sz="1600" i="1" kern="0" dirty="0">
                <a:solidFill>
                  <a:srgbClr val="0000FF"/>
                </a:solidFill>
                <a:latin typeface="+mn-lt"/>
              </a:rPr>
              <a:t>Punto de variación opcional</a:t>
            </a:r>
          </a:p>
        </p:txBody>
      </p:sp>
      <p:sp>
        <p:nvSpPr>
          <p:cNvPr id="18" name="CuadroTexto 17">
            <a:extLst>
              <a:ext uri="{FF2B5EF4-FFF2-40B4-BE49-F238E27FC236}">
                <a16:creationId xmlns:a16="http://schemas.microsoft.com/office/drawing/2014/main" id="{EB8E7A8B-2D0D-4E99-9F19-402EE3414A0C}"/>
              </a:ext>
            </a:extLst>
          </p:cNvPr>
          <p:cNvSpPr txBox="1"/>
          <p:nvPr/>
        </p:nvSpPr>
        <p:spPr>
          <a:xfrm>
            <a:off x="3369525" y="1322212"/>
            <a:ext cx="5276383" cy="369332"/>
          </a:xfrm>
          <a:prstGeom prst="rect">
            <a:avLst/>
          </a:prstGeom>
          <a:noFill/>
        </p:spPr>
        <p:txBody>
          <a:bodyPr wrap="square">
            <a:spAutoFit/>
          </a:bodyPr>
          <a:lstStyle/>
          <a:p>
            <a:pPr algn="ctr">
              <a:defRPr/>
            </a:pPr>
            <a:r>
              <a:rPr lang="es-ES" b="1" i="1" kern="0" dirty="0">
                <a:solidFill>
                  <a:srgbClr val="0000FF"/>
                </a:solidFill>
                <a:latin typeface="+mn-lt"/>
              </a:rPr>
              <a:t>Plantilla</a:t>
            </a:r>
            <a:endParaRPr lang="es-ES" b="1" dirty="0"/>
          </a:p>
        </p:txBody>
      </p:sp>
      <p:cxnSp>
        <p:nvCxnSpPr>
          <p:cNvPr id="23" name="Conector recto de flecha 22">
            <a:extLst>
              <a:ext uri="{FF2B5EF4-FFF2-40B4-BE49-F238E27FC236}">
                <a16:creationId xmlns:a16="http://schemas.microsoft.com/office/drawing/2014/main" id="{FEF7BDB6-6CA0-4DEE-9077-1D5008FBF145}"/>
              </a:ext>
            </a:extLst>
          </p:cNvPr>
          <p:cNvCxnSpPr>
            <a:cxnSpLocks/>
          </p:cNvCxnSpPr>
          <p:nvPr/>
        </p:nvCxnSpPr>
        <p:spPr>
          <a:xfrm flipH="1" flipV="1">
            <a:off x="5076056" y="4976156"/>
            <a:ext cx="216024" cy="469068"/>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6E48A52-2A0C-4298-BE40-E350E9E6DFB4}"/>
              </a:ext>
            </a:extLst>
          </p:cNvPr>
          <p:cNvSpPr txBox="1"/>
          <p:nvPr/>
        </p:nvSpPr>
        <p:spPr>
          <a:xfrm>
            <a:off x="6084168" y="5308818"/>
            <a:ext cx="1296144" cy="584775"/>
          </a:xfrm>
          <a:prstGeom prst="rect">
            <a:avLst/>
          </a:prstGeom>
          <a:noFill/>
        </p:spPr>
        <p:txBody>
          <a:bodyPr wrap="square">
            <a:spAutoFit/>
          </a:bodyPr>
          <a:lstStyle/>
          <a:p>
            <a:pPr algn="ctr">
              <a:defRPr/>
            </a:pPr>
            <a:r>
              <a:rPr lang="es-ES" sz="1600" i="1" kern="0" dirty="0">
                <a:solidFill>
                  <a:srgbClr val="0000FF"/>
                </a:solidFill>
                <a:latin typeface="+mn-lt"/>
              </a:rPr>
              <a:t>Variante</a:t>
            </a:r>
          </a:p>
          <a:p>
            <a:pPr algn="ctr">
              <a:defRPr/>
            </a:pPr>
            <a:r>
              <a:rPr lang="es-ES" sz="1600" i="1" kern="0" dirty="0">
                <a:solidFill>
                  <a:srgbClr val="0000FF"/>
                </a:solidFill>
                <a:latin typeface="+mn-lt"/>
              </a:rPr>
              <a:t>(valor)</a:t>
            </a:r>
            <a:endParaRPr lang="es-ES" sz="1600" dirty="0"/>
          </a:p>
        </p:txBody>
      </p:sp>
      <p:cxnSp>
        <p:nvCxnSpPr>
          <p:cNvPr id="15" name="Conector recto de flecha 14">
            <a:extLst>
              <a:ext uri="{FF2B5EF4-FFF2-40B4-BE49-F238E27FC236}">
                <a16:creationId xmlns:a16="http://schemas.microsoft.com/office/drawing/2014/main" id="{56AC6604-7818-472B-9186-3479B082F592}"/>
              </a:ext>
            </a:extLst>
          </p:cNvPr>
          <p:cNvCxnSpPr>
            <a:cxnSpLocks/>
          </p:cNvCxnSpPr>
          <p:nvPr/>
        </p:nvCxnSpPr>
        <p:spPr>
          <a:xfrm flipH="1" flipV="1">
            <a:off x="6007717" y="4976156"/>
            <a:ext cx="436491" cy="38481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D399356C-5AD5-4808-BB27-BEDDF3DF773C}"/>
              </a:ext>
            </a:extLst>
          </p:cNvPr>
          <p:cNvPicPr>
            <a:picLocks noChangeAspect="1"/>
          </p:cNvPicPr>
          <p:nvPr/>
        </p:nvPicPr>
        <p:blipFill>
          <a:blip r:embed="rId3"/>
          <a:stretch>
            <a:fillRect/>
          </a:stretch>
        </p:blipFill>
        <p:spPr>
          <a:xfrm>
            <a:off x="157851" y="1671935"/>
            <a:ext cx="3211674" cy="4822954"/>
          </a:xfrm>
          <a:prstGeom prst="rect">
            <a:avLst/>
          </a:prstGeom>
          <a:ln>
            <a:solidFill>
              <a:schemeClr val="tx1"/>
            </a:solidFill>
          </a:ln>
        </p:spPr>
      </p:pic>
      <p:sp>
        <p:nvSpPr>
          <p:cNvPr id="19" name="CuadroTexto 18">
            <a:extLst>
              <a:ext uri="{FF2B5EF4-FFF2-40B4-BE49-F238E27FC236}">
                <a16:creationId xmlns:a16="http://schemas.microsoft.com/office/drawing/2014/main" id="{1C037FDE-E88A-4A31-A865-45EA808CBABF}"/>
              </a:ext>
            </a:extLst>
          </p:cNvPr>
          <p:cNvSpPr txBox="1"/>
          <p:nvPr/>
        </p:nvSpPr>
        <p:spPr>
          <a:xfrm>
            <a:off x="157850" y="1301090"/>
            <a:ext cx="3053823" cy="369332"/>
          </a:xfrm>
          <a:prstGeom prst="rect">
            <a:avLst/>
          </a:prstGeom>
          <a:noFill/>
        </p:spPr>
        <p:txBody>
          <a:bodyPr wrap="square">
            <a:spAutoFit/>
          </a:bodyPr>
          <a:lstStyle/>
          <a:p>
            <a:pPr algn="ctr">
              <a:defRPr/>
            </a:pPr>
            <a:r>
              <a:rPr lang="es-ES" b="1" i="1" kern="0" dirty="0">
                <a:solidFill>
                  <a:srgbClr val="0000FF"/>
                </a:solidFill>
                <a:latin typeface="+mn-lt"/>
              </a:rPr>
              <a:t>Feature </a:t>
            </a:r>
            <a:r>
              <a:rPr lang="es-ES" b="1" i="1" kern="0" dirty="0" err="1">
                <a:solidFill>
                  <a:srgbClr val="0000FF"/>
                </a:solidFill>
                <a:latin typeface="+mn-lt"/>
              </a:rPr>
              <a:t>Model</a:t>
            </a:r>
            <a:endParaRPr lang="es-ES" b="1" dirty="0"/>
          </a:p>
        </p:txBody>
      </p:sp>
      <p:sp>
        <p:nvSpPr>
          <p:cNvPr id="5" name="Rectángulo 4">
            <a:extLst>
              <a:ext uri="{FF2B5EF4-FFF2-40B4-BE49-F238E27FC236}">
                <a16:creationId xmlns:a16="http://schemas.microsoft.com/office/drawing/2014/main" id="{634EB895-366A-4C9F-B8A8-6F3BC279B3BE}"/>
              </a:ext>
            </a:extLst>
          </p:cNvPr>
          <p:cNvSpPr/>
          <p:nvPr/>
        </p:nvSpPr>
        <p:spPr>
          <a:xfrm>
            <a:off x="1253282" y="5827784"/>
            <a:ext cx="1656183"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de flecha 20">
            <a:extLst>
              <a:ext uri="{FF2B5EF4-FFF2-40B4-BE49-F238E27FC236}">
                <a16:creationId xmlns:a16="http://schemas.microsoft.com/office/drawing/2014/main" id="{F0B3C7E2-8483-4C36-86E0-A85A5F4990FB}"/>
              </a:ext>
            </a:extLst>
          </p:cNvPr>
          <p:cNvCxnSpPr>
            <a:cxnSpLocks/>
          </p:cNvCxnSpPr>
          <p:nvPr/>
        </p:nvCxnSpPr>
        <p:spPr>
          <a:xfrm flipH="1">
            <a:off x="2987824" y="5686068"/>
            <a:ext cx="1766136" cy="239908"/>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5554B9B1-0416-4B2B-8149-B862F0017A0D}"/>
              </a:ext>
            </a:extLst>
          </p:cNvPr>
          <p:cNvSpPr/>
          <p:nvPr/>
        </p:nvSpPr>
        <p:spPr>
          <a:xfrm>
            <a:off x="1253281" y="2721620"/>
            <a:ext cx="1734543"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8655FCFF-0F7A-466D-8C0A-3A22E45DAB12}"/>
              </a:ext>
            </a:extLst>
          </p:cNvPr>
          <p:cNvSpPr txBox="1"/>
          <p:nvPr/>
        </p:nvSpPr>
        <p:spPr>
          <a:xfrm>
            <a:off x="4444366" y="2265903"/>
            <a:ext cx="1927833" cy="584775"/>
          </a:xfrm>
          <a:prstGeom prst="rect">
            <a:avLst/>
          </a:prstGeom>
          <a:noFill/>
        </p:spPr>
        <p:txBody>
          <a:bodyPr wrap="square">
            <a:spAutoFit/>
          </a:bodyPr>
          <a:lstStyle/>
          <a:p>
            <a:pPr algn="ctr">
              <a:defRPr/>
            </a:pPr>
            <a:r>
              <a:rPr lang="es-ES" sz="1600" i="1" kern="0" dirty="0">
                <a:solidFill>
                  <a:srgbClr val="0000FF"/>
                </a:solidFill>
                <a:latin typeface="+mn-lt"/>
              </a:rPr>
              <a:t>Punto de variación múltiple</a:t>
            </a:r>
            <a:endParaRPr lang="es-ES" sz="1600" dirty="0"/>
          </a:p>
        </p:txBody>
      </p:sp>
      <p:cxnSp>
        <p:nvCxnSpPr>
          <p:cNvPr id="29" name="Conector recto de flecha 28">
            <a:extLst>
              <a:ext uri="{FF2B5EF4-FFF2-40B4-BE49-F238E27FC236}">
                <a16:creationId xmlns:a16="http://schemas.microsoft.com/office/drawing/2014/main" id="{68F73D82-D204-4507-96C8-DBA7643A2BAF}"/>
              </a:ext>
            </a:extLst>
          </p:cNvPr>
          <p:cNvCxnSpPr>
            <a:cxnSpLocks/>
          </p:cNvCxnSpPr>
          <p:nvPr/>
        </p:nvCxnSpPr>
        <p:spPr>
          <a:xfrm flipH="1">
            <a:off x="3070663" y="2589068"/>
            <a:ext cx="1573346" cy="21804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D033F133-97A0-40E2-9D24-5F70C495A50A}"/>
              </a:ext>
            </a:extLst>
          </p:cNvPr>
          <p:cNvCxnSpPr>
            <a:cxnSpLocks/>
          </p:cNvCxnSpPr>
          <p:nvPr/>
        </p:nvCxnSpPr>
        <p:spPr>
          <a:xfrm>
            <a:off x="3836233" y="3168784"/>
            <a:ext cx="375727" cy="58435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B2FDA8E-16BB-4F9E-B477-3E8180CFC6F3}"/>
              </a:ext>
            </a:extLst>
          </p:cNvPr>
          <p:cNvCxnSpPr>
            <a:cxnSpLocks/>
            <a:stCxn id="28" idx="2"/>
          </p:cNvCxnSpPr>
          <p:nvPr/>
        </p:nvCxnSpPr>
        <p:spPr>
          <a:xfrm flipH="1">
            <a:off x="4964729" y="2850678"/>
            <a:ext cx="443554" cy="929098"/>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8FD00BCC-56A2-4D65-AF1C-DD4B6854A60F}"/>
              </a:ext>
            </a:extLst>
          </p:cNvPr>
          <p:cNvSpPr txBox="1"/>
          <p:nvPr/>
        </p:nvSpPr>
        <p:spPr>
          <a:xfrm>
            <a:off x="3322310" y="2851304"/>
            <a:ext cx="1927833" cy="338554"/>
          </a:xfrm>
          <a:prstGeom prst="rect">
            <a:avLst/>
          </a:prstGeom>
          <a:noFill/>
        </p:spPr>
        <p:txBody>
          <a:bodyPr wrap="square">
            <a:spAutoFit/>
          </a:bodyPr>
          <a:lstStyle/>
          <a:p>
            <a:pPr algn="ctr">
              <a:defRPr/>
            </a:pPr>
            <a:r>
              <a:rPr lang="es-ES" sz="1600" i="1" kern="0" dirty="0">
                <a:solidFill>
                  <a:srgbClr val="0000FF"/>
                </a:solidFill>
                <a:latin typeface="+mn-lt"/>
              </a:rPr>
              <a:t>Variantes (clones)</a:t>
            </a:r>
            <a:endParaRPr lang="es-ES" sz="1600" dirty="0"/>
          </a:p>
        </p:txBody>
      </p:sp>
      <p:sp>
        <p:nvSpPr>
          <p:cNvPr id="42" name="CuadroTexto 41">
            <a:extLst>
              <a:ext uri="{FF2B5EF4-FFF2-40B4-BE49-F238E27FC236}">
                <a16:creationId xmlns:a16="http://schemas.microsoft.com/office/drawing/2014/main" id="{AF56EBAD-8E81-4423-8A93-F9846C394660}"/>
              </a:ext>
            </a:extLst>
          </p:cNvPr>
          <p:cNvSpPr txBox="1"/>
          <p:nvPr/>
        </p:nvSpPr>
        <p:spPr>
          <a:xfrm>
            <a:off x="6324984" y="2316192"/>
            <a:ext cx="1927833" cy="584775"/>
          </a:xfrm>
          <a:prstGeom prst="rect">
            <a:avLst/>
          </a:prstGeom>
          <a:noFill/>
        </p:spPr>
        <p:txBody>
          <a:bodyPr wrap="square">
            <a:spAutoFit/>
          </a:bodyPr>
          <a:lstStyle/>
          <a:p>
            <a:pPr algn="ctr">
              <a:defRPr/>
            </a:pPr>
            <a:r>
              <a:rPr lang="es-ES" sz="1600" i="1" kern="0" dirty="0">
                <a:solidFill>
                  <a:srgbClr val="0000FF"/>
                </a:solidFill>
                <a:latin typeface="+mn-lt"/>
              </a:rPr>
              <a:t>Punto de variación alternativo</a:t>
            </a:r>
            <a:endParaRPr lang="es-ES" sz="1600" dirty="0"/>
          </a:p>
        </p:txBody>
      </p:sp>
      <p:cxnSp>
        <p:nvCxnSpPr>
          <p:cNvPr id="45" name="Conector recto de flecha 44">
            <a:extLst>
              <a:ext uri="{FF2B5EF4-FFF2-40B4-BE49-F238E27FC236}">
                <a16:creationId xmlns:a16="http://schemas.microsoft.com/office/drawing/2014/main" id="{B2CC838D-9DBB-477B-A3FD-8CFCABFD8624}"/>
              </a:ext>
            </a:extLst>
          </p:cNvPr>
          <p:cNvCxnSpPr>
            <a:cxnSpLocks/>
          </p:cNvCxnSpPr>
          <p:nvPr/>
        </p:nvCxnSpPr>
        <p:spPr>
          <a:xfrm flipH="1">
            <a:off x="7003487" y="2882992"/>
            <a:ext cx="232809" cy="97788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649AB5EB-DF14-40A4-B84C-4FA3CF14529E}"/>
              </a:ext>
            </a:extLst>
          </p:cNvPr>
          <p:cNvCxnSpPr>
            <a:cxnSpLocks/>
          </p:cNvCxnSpPr>
          <p:nvPr/>
        </p:nvCxnSpPr>
        <p:spPr>
          <a:xfrm flipH="1">
            <a:off x="7867584" y="2919395"/>
            <a:ext cx="378360" cy="941483"/>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2AE48A8A-2580-4076-A3B6-521C9BE20870}"/>
              </a:ext>
            </a:extLst>
          </p:cNvPr>
          <p:cNvSpPr txBox="1"/>
          <p:nvPr/>
        </p:nvSpPr>
        <p:spPr>
          <a:xfrm>
            <a:off x="7970489" y="2559826"/>
            <a:ext cx="1296144" cy="584775"/>
          </a:xfrm>
          <a:prstGeom prst="rect">
            <a:avLst/>
          </a:prstGeom>
          <a:noFill/>
        </p:spPr>
        <p:txBody>
          <a:bodyPr wrap="square">
            <a:spAutoFit/>
          </a:bodyPr>
          <a:lstStyle/>
          <a:p>
            <a:pPr algn="ctr">
              <a:defRPr/>
            </a:pPr>
            <a:r>
              <a:rPr lang="es-ES" sz="1600" i="1" kern="0" dirty="0">
                <a:solidFill>
                  <a:srgbClr val="0000FF"/>
                </a:solidFill>
                <a:latin typeface="+mn-lt"/>
              </a:rPr>
              <a:t>Variante</a:t>
            </a:r>
          </a:p>
          <a:p>
            <a:pPr algn="ctr">
              <a:defRPr/>
            </a:pPr>
            <a:r>
              <a:rPr lang="es-ES" sz="1600" i="1" kern="0" dirty="0">
                <a:solidFill>
                  <a:srgbClr val="0000FF"/>
                </a:solidFill>
                <a:latin typeface="+mn-lt"/>
              </a:rPr>
              <a:t>(valor)</a:t>
            </a:r>
          </a:p>
        </p:txBody>
      </p:sp>
      <p:sp>
        <p:nvSpPr>
          <p:cNvPr id="53" name="Rectángulo 52">
            <a:extLst>
              <a:ext uri="{FF2B5EF4-FFF2-40B4-BE49-F238E27FC236}">
                <a16:creationId xmlns:a16="http://schemas.microsoft.com/office/drawing/2014/main" id="{904DE059-1E3A-44D9-9663-3A0DDA79FCB2}"/>
              </a:ext>
            </a:extLst>
          </p:cNvPr>
          <p:cNvSpPr/>
          <p:nvPr/>
        </p:nvSpPr>
        <p:spPr>
          <a:xfrm>
            <a:off x="1752318" y="3191758"/>
            <a:ext cx="549303"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00126598"/>
      </p:ext>
    </p:extLst>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n 49">
            <a:extLst>
              <a:ext uri="{FF2B5EF4-FFF2-40B4-BE49-F238E27FC236}">
                <a16:creationId xmlns:a16="http://schemas.microsoft.com/office/drawing/2014/main" id="{09DC869A-9423-4854-B7D9-5B6100B3B268}"/>
              </a:ext>
            </a:extLst>
          </p:cNvPr>
          <p:cNvPicPr>
            <a:picLocks noChangeAspect="1"/>
          </p:cNvPicPr>
          <p:nvPr/>
        </p:nvPicPr>
        <p:blipFill>
          <a:blip r:embed="rId2"/>
          <a:stretch>
            <a:fillRect/>
          </a:stretch>
        </p:blipFill>
        <p:spPr>
          <a:xfrm>
            <a:off x="3620712" y="2075875"/>
            <a:ext cx="5055138" cy="2119072"/>
          </a:xfrm>
          <a:prstGeom prst="rect">
            <a:avLst/>
          </a:prstGeom>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35087"/>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Trazabilidad de características (el modelo de </a:t>
            </a:r>
            <a:r>
              <a:rPr lang="es-ES" altLang="es-ES" sz="2400" b="1" i="1" dirty="0" err="1">
                <a:solidFill>
                  <a:srgbClr val="0000FF"/>
                </a:solidFill>
                <a:latin typeface="+mn-lt"/>
              </a:rPr>
              <a:t>mapping</a:t>
            </a:r>
            <a:r>
              <a:rPr lang="es-ES" altLang="es-ES" sz="2400" b="1" dirty="0">
                <a:solidFill>
                  <a:srgbClr val="0000FF"/>
                </a:solidFill>
                <a:latin typeface="+mn-lt"/>
              </a:rPr>
              <a:t>)</a:t>
            </a:r>
            <a:endParaRPr lang="es-ES" altLang="es-ES" sz="1400" dirty="0">
              <a:latin typeface="+mn-lt"/>
            </a:endParaRPr>
          </a:p>
        </p:txBody>
      </p:sp>
      <p:sp>
        <p:nvSpPr>
          <p:cNvPr id="17" name="CuadroTexto 16">
            <a:extLst>
              <a:ext uri="{FF2B5EF4-FFF2-40B4-BE49-F238E27FC236}">
                <a16:creationId xmlns:a16="http://schemas.microsoft.com/office/drawing/2014/main" id="{3E66E77B-0DEF-4EC8-890E-6AB57D68997A}"/>
              </a:ext>
            </a:extLst>
          </p:cNvPr>
          <p:cNvSpPr txBox="1"/>
          <p:nvPr/>
        </p:nvSpPr>
        <p:spPr>
          <a:xfrm>
            <a:off x="3347229" y="5551775"/>
            <a:ext cx="1766136" cy="338554"/>
          </a:xfrm>
          <a:prstGeom prst="rect">
            <a:avLst/>
          </a:prstGeom>
          <a:noFill/>
        </p:spPr>
        <p:txBody>
          <a:bodyPr wrap="square">
            <a:spAutoFit/>
          </a:bodyPr>
          <a:lstStyle/>
          <a:p>
            <a:pPr algn="ctr">
              <a:defRPr/>
            </a:pPr>
            <a:r>
              <a:rPr lang="es-ES" sz="1600" i="1" kern="0" dirty="0">
                <a:latin typeface="+mn-lt"/>
              </a:rPr>
              <a:t>Feature</a:t>
            </a:r>
          </a:p>
        </p:txBody>
      </p:sp>
      <p:sp>
        <p:nvSpPr>
          <p:cNvPr id="18" name="CuadroTexto 17">
            <a:extLst>
              <a:ext uri="{FF2B5EF4-FFF2-40B4-BE49-F238E27FC236}">
                <a16:creationId xmlns:a16="http://schemas.microsoft.com/office/drawing/2014/main" id="{EB8E7A8B-2D0D-4E99-9F19-402EE3414A0C}"/>
              </a:ext>
            </a:extLst>
          </p:cNvPr>
          <p:cNvSpPr txBox="1"/>
          <p:nvPr/>
        </p:nvSpPr>
        <p:spPr>
          <a:xfrm>
            <a:off x="3488011" y="1727172"/>
            <a:ext cx="1364122" cy="369332"/>
          </a:xfrm>
          <a:prstGeom prst="rect">
            <a:avLst/>
          </a:prstGeom>
          <a:noFill/>
        </p:spPr>
        <p:txBody>
          <a:bodyPr wrap="square">
            <a:spAutoFit/>
          </a:bodyPr>
          <a:lstStyle/>
          <a:p>
            <a:pPr algn="ctr">
              <a:defRPr/>
            </a:pPr>
            <a:r>
              <a:rPr lang="es-ES" b="1" i="1" kern="0" dirty="0">
                <a:solidFill>
                  <a:srgbClr val="0000FF"/>
                </a:solidFill>
                <a:latin typeface="+mn-lt"/>
              </a:rPr>
              <a:t>Plantilla</a:t>
            </a:r>
            <a:endParaRPr lang="es-ES" b="1" dirty="0"/>
          </a:p>
        </p:txBody>
      </p:sp>
      <p:pic>
        <p:nvPicPr>
          <p:cNvPr id="16" name="Imagen 15">
            <a:extLst>
              <a:ext uri="{FF2B5EF4-FFF2-40B4-BE49-F238E27FC236}">
                <a16:creationId xmlns:a16="http://schemas.microsoft.com/office/drawing/2014/main" id="{D399356C-5AD5-4808-BB27-BEDDF3DF773C}"/>
              </a:ext>
            </a:extLst>
          </p:cNvPr>
          <p:cNvPicPr>
            <a:picLocks noChangeAspect="1"/>
          </p:cNvPicPr>
          <p:nvPr/>
        </p:nvPicPr>
        <p:blipFill>
          <a:blip r:embed="rId3"/>
          <a:stretch>
            <a:fillRect/>
          </a:stretch>
        </p:blipFill>
        <p:spPr>
          <a:xfrm>
            <a:off x="157851" y="1671935"/>
            <a:ext cx="3211674" cy="4822954"/>
          </a:xfrm>
          <a:prstGeom prst="rect">
            <a:avLst/>
          </a:prstGeom>
          <a:ln>
            <a:solidFill>
              <a:schemeClr val="tx1"/>
            </a:solidFill>
          </a:ln>
        </p:spPr>
      </p:pic>
      <p:sp>
        <p:nvSpPr>
          <p:cNvPr id="19" name="CuadroTexto 18">
            <a:extLst>
              <a:ext uri="{FF2B5EF4-FFF2-40B4-BE49-F238E27FC236}">
                <a16:creationId xmlns:a16="http://schemas.microsoft.com/office/drawing/2014/main" id="{1C037FDE-E88A-4A31-A865-45EA808CBABF}"/>
              </a:ext>
            </a:extLst>
          </p:cNvPr>
          <p:cNvSpPr txBox="1"/>
          <p:nvPr/>
        </p:nvSpPr>
        <p:spPr>
          <a:xfrm>
            <a:off x="157850" y="1301090"/>
            <a:ext cx="3053823" cy="369332"/>
          </a:xfrm>
          <a:prstGeom prst="rect">
            <a:avLst/>
          </a:prstGeom>
          <a:noFill/>
        </p:spPr>
        <p:txBody>
          <a:bodyPr wrap="square">
            <a:spAutoFit/>
          </a:bodyPr>
          <a:lstStyle/>
          <a:p>
            <a:pPr algn="ctr">
              <a:defRPr/>
            </a:pPr>
            <a:r>
              <a:rPr lang="es-ES" b="1" i="1" kern="0" dirty="0">
                <a:solidFill>
                  <a:srgbClr val="0000FF"/>
                </a:solidFill>
                <a:latin typeface="+mn-lt"/>
              </a:rPr>
              <a:t>Feature </a:t>
            </a:r>
            <a:r>
              <a:rPr lang="es-ES" b="1" i="1" kern="0" dirty="0" err="1">
                <a:solidFill>
                  <a:srgbClr val="0000FF"/>
                </a:solidFill>
                <a:latin typeface="+mn-lt"/>
              </a:rPr>
              <a:t>Model</a:t>
            </a:r>
            <a:endParaRPr lang="es-ES" b="1" dirty="0"/>
          </a:p>
        </p:txBody>
      </p:sp>
      <p:sp>
        <p:nvSpPr>
          <p:cNvPr id="5" name="Rectángulo 4">
            <a:extLst>
              <a:ext uri="{FF2B5EF4-FFF2-40B4-BE49-F238E27FC236}">
                <a16:creationId xmlns:a16="http://schemas.microsoft.com/office/drawing/2014/main" id="{634EB895-366A-4C9F-B8A8-6F3BC279B3BE}"/>
              </a:ext>
            </a:extLst>
          </p:cNvPr>
          <p:cNvSpPr/>
          <p:nvPr/>
        </p:nvSpPr>
        <p:spPr>
          <a:xfrm>
            <a:off x="1253282" y="5827784"/>
            <a:ext cx="1656183"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904DE059-1E3A-44D9-9663-3A0DDA79FCB2}"/>
              </a:ext>
            </a:extLst>
          </p:cNvPr>
          <p:cNvSpPr/>
          <p:nvPr/>
        </p:nvSpPr>
        <p:spPr>
          <a:xfrm>
            <a:off x="1752318" y="3191758"/>
            <a:ext cx="549303"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4C57E3E2-CC3A-465A-8436-52638F2E3049}"/>
              </a:ext>
            </a:extLst>
          </p:cNvPr>
          <p:cNvPicPr>
            <a:picLocks noChangeAspect="1"/>
          </p:cNvPicPr>
          <p:nvPr/>
        </p:nvPicPr>
        <p:blipFill>
          <a:blip r:embed="rId4"/>
          <a:stretch>
            <a:fillRect/>
          </a:stretch>
        </p:blipFill>
        <p:spPr>
          <a:xfrm>
            <a:off x="5037686" y="5021893"/>
            <a:ext cx="3172268" cy="1648055"/>
          </a:xfrm>
          <a:prstGeom prst="rect">
            <a:avLst/>
          </a:prstGeom>
        </p:spPr>
      </p:pic>
      <p:sp>
        <p:nvSpPr>
          <p:cNvPr id="33" name="CuadroTexto 32">
            <a:extLst>
              <a:ext uri="{FF2B5EF4-FFF2-40B4-BE49-F238E27FC236}">
                <a16:creationId xmlns:a16="http://schemas.microsoft.com/office/drawing/2014/main" id="{6E8E601A-40CF-4FF1-BCD4-CCDC334E6B07}"/>
              </a:ext>
            </a:extLst>
          </p:cNvPr>
          <p:cNvSpPr txBox="1"/>
          <p:nvPr/>
        </p:nvSpPr>
        <p:spPr>
          <a:xfrm>
            <a:off x="6911370" y="4697500"/>
            <a:ext cx="1674032" cy="369332"/>
          </a:xfrm>
          <a:prstGeom prst="rect">
            <a:avLst/>
          </a:prstGeom>
          <a:noFill/>
        </p:spPr>
        <p:txBody>
          <a:bodyPr wrap="square">
            <a:spAutoFit/>
          </a:bodyPr>
          <a:lstStyle/>
          <a:p>
            <a:pPr algn="ctr">
              <a:defRPr/>
            </a:pPr>
            <a:r>
              <a:rPr lang="es-ES" b="1" i="1" kern="0" dirty="0" err="1">
                <a:solidFill>
                  <a:srgbClr val="0000FF"/>
                </a:solidFill>
                <a:latin typeface="+mn-lt"/>
              </a:rPr>
              <a:t>Mapping</a:t>
            </a:r>
            <a:r>
              <a:rPr lang="es-ES" b="1" i="1" kern="0" dirty="0">
                <a:solidFill>
                  <a:srgbClr val="0000FF"/>
                </a:solidFill>
                <a:latin typeface="+mn-lt"/>
              </a:rPr>
              <a:t> </a:t>
            </a:r>
            <a:r>
              <a:rPr lang="es-ES" b="1" i="1" kern="0" dirty="0" err="1">
                <a:solidFill>
                  <a:srgbClr val="0000FF"/>
                </a:solidFill>
                <a:latin typeface="+mn-lt"/>
              </a:rPr>
              <a:t>model</a:t>
            </a:r>
            <a:endParaRPr lang="es-ES" b="1" dirty="0"/>
          </a:p>
        </p:txBody>
      </p:sp>
      <p:cxnSp>
        <p:nvCxnSpPr>
          <p:cNvPr id="36" name="Conector recto de flecha 35">
            <a:extLst>
              <a:ext uri="{FF2B5EF4-FFF2-40B4-BE49-F238E27FC236}">
                <a16:creationId xmlns:a16="http://schemas.microsoft.com/office/drawing/2014/main" id="{B6ADC872-DF61-49AA-BBFA-FD910D5CEBE2}"/>
              </a:ext>
            </a:extLst>
          </p:cNvPr>
          <p:cNvCxnSpPr>
            <a:cxnSpLocks/>
          </p:cNvCxnSpPr>
          <p:nvPr/>
        </p:nvCxnSpPr>
        <p:spPr>
          <a:xfrm flipH="1" flipV="1">
            <a:off x="5508104" y="4194948"/>
            <a:ext cx="1485063" cy="152610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5DE46AD6-E7EA-410E-8EB0-CE9BA9C565BA}"/>
              </a:ext>
            </a:extLst>
          </p:cNvPr>
          <p:cNvSpPr/>
          <p:nvPr/>
        </p:nvSpPr>
        <p:spPr>
          <a:xfrm>
            <a:off x="5436096" y="5747727"/>
            <a:ext cx="1424370"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1" name="Conector recto de flecha 40">
            <a:extLst>
              <a:ext uri="{FF2B5EF4-FFF2-40B4-BE49-F238E27FC236}">
                <a16:creationId xmlns:a16="http://schemas.microsoft.com/office/drawing/2014/main" id="{63C1188B-6BD3-4B0C-8F5C-A9F3125E2CB3}"/>
              </a:ext>
            </a:extLst>
          </p:cNvPr>
          <p:cNvCxnSpPr>
            <a:cxnSpLocks/>
          </p:cNvCxnSpPr>
          <p:nvPr/>
        </p:nvCxnSpPr>
        <p:spPr>
          <a:xfrm flipH="1">
            <a:off x="2981472" y="5827784"/>
            <a:ext cx="2402995" cy="9819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D7684524-B82A-474A-8AAF-241C95171C1E}"/>
              </a:ext>
            </a:extLst>
          </p:cNvPr>
          <p:cNvSpPr/>
          <p:nvPr/>
        </p:nvSpPr>
        <p:spPr>
          <a:xfrm>
            <a:off x="6932473" y="5747727"/>
            <a:ext cx="1038587"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23B105AE-E710-4F12-BB4B-E38824E80768}"/>
              </a:ext>
            </a:extLst>
          </p:cNvPr>
          <p:cNvSpPr txBox="1"/>
          <p:nvPr/>
        </p:nvSpPr>
        <p:spPr>
          <a:xfrm>
            <a:off x="5132656" y="4509409"/>
            <a:ext cx="948902" cy="338554"/>
          </a:xfrm>
          <a:prstGeom prst="rect">
            <a:avLst/>
          </a:prstGeom>
          <a:noFill/>
        </p:spPr>
        <p:txBody>
          <a:bodyPr wrap="square">
            <a:spAutoFit/>
          </a:bodyPr>
          <a:lstStyle/>
          <a:p>
            <a:pPr algn="ctr">
              <a:defRPr/>
            </a:pPr>
            <a:r>
              <a:rPr lang="es-ES" sz="1600" i="1" kern="0" dirty="0" err="1">
                <a:latin typeface="+mn-lt"/>
              </a:rPr>
              <a:t>Handler</a:t>
            </a:r>
            <a:endParaRPr lang="es-ES" sz="1600" i="1" kern="0" dirty="0">
              <a:latin typeface="+mn-lt"/>
            </a:endParaRPr>
          </a:p>
        </p:txBody>
      </p:sp>
      <p:sp>
        <p:nvSpPr>
          <p:cNvPr id="47" name="Rectángulo 46">
            <a:extLst>
              <a:ext uri="{FF2B5EF4-FFF2-40B4-BE49-F238E27FC236}">
                <a16:creationId xmlns:a16="http://schemas.microsoft.com/office/drawing/2014/main" id="{7D3E7517-4289-4068-A578-3AEAC833F16C}"/>
              </a:ext>
            </a:extLst>
          </p:cNvPr>
          <p:cNvSpPr/>
          <p:nvPr/>
        </p:nvSpPr>
        <p:spPr>
          <a:xfrm>
            <a:off x="6769607" y="6456596"/>
            <a:ext cx="826730" cy="1963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8" name="Conector recto de flecha 47">
            <a:extLst>
              <a:ext uri="{FF2B5EF4-FFF2-40B4-BE49-F238E27FC236}">
                <a16:creationId xmlns:a16="http://schemas.microsoft.com/office/drawing/2014/main" id="{0A9EC90C-C44F-4A97-99B6-AA25E562F8CE}"/>
              </a:ext>
            </a:extLst>
          </p:cNvPr>
          <p:cNvCxnSpPr>
            <a:cxnSpLocks/>
          </p:cNvCxnSpPr>
          <p:nvPr/>
        </p:nvCxnSpPr>
        <p:spPr>
          <a:xfrm flipH="1" flipV="1">
            <a:off x="6081558" y="3068960"/>
            <a:ext cx="1372984" cy="334002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C4E2417A-6372-4710-83D8-AC8C72852383}"/>
              </a:ext>
            </a:extLst>
          </p:cNvPr>
          <p:cNvSpPr txBox="1"/>
          <p:nvPr/>
        </p:nvSpPr>
        <p:spPr>
          <a:xfrm>
            <a:off x="6549286" y="4296057"/>
            <a:ext cx="948902" cy="338554"/>
          </a:xfrm>
          <a:prstGeom prst="rect">
            <a:avLst/>
          </a:prstGeom>
          <a:noFill/>
        </p:spPr>
        <p:txBody>
          <a:bodyPr wrap="square">
            <a:spAutoFit/>
          </a:bodyPr>
          <a:lstStyle/>
          <a:p>
            <a:pPr algn="ctr">
              <a:defRPr/>
            </a:pPr>
            <a:r>
              <a:rPr lang="es-ES" sz="1600" i="1" kern="0" dirty="0" err="1">
                <a:latin typeface="+mn-lt"/>
              </a:rPr>
              <a:t>Value</a:t>
            </a:r>
            <a:endParaRPr lang="es-ES" sz="1600" i="1" kern="0" dirty="0">
              <a:latin typeface="+mn-lt"/>
            </a:endParaRPr>
          </a:p>
        </p:txBody>
      </p:sp>
    </p:spTree>
    <p:extLst>
      <p:ext uri="{BB962C8B-B14F-4D97-AF65-F5344CB8AC3E}">
        <p14:creationId xmlns:p14="http://schemas.microsoft.com/office/powerpoint/2010/main" val="3899846123"/>
      </p:ext>
    </p:extLst>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677108"/>
          </a:xfrm>
          <a:prstGeom prst="rect">
            <a:avLst/>
          </a:prstGeom>
          <a:noFill/>
        </p:spPr>
        <p:txBody>
          <a:bodyPr wrap="square">
            <a:spAutoFit/>
          </a:bodyPr>
          <a:lstStyle/>
          <a:p>
            <a:pPr algn="ctr">
              <a:defRPr/>
            </a:pPr>
            <a:r>
              <a:rPr lang="es-ES" altLang="es-ES" sz="2000" b="1" dirty="0">
                <a:solidFill>
                  <a:srgbClr val="0000FF"/>
                </a:solidFill>
                <a:latin typeface="+mn-lt"/>
              </a:rPr>
              <a:t>Generación de productos de la SPL con un enfoque basado en plantillas</a:t>
            </a:r>
          </a:p>
          <a:p>
            <a:pPr>
              <a:defRPr/>
            </a:pPr>
            <a:r>
              <a:rPr lang="es-ES" altLang="es-ES" u="sng" dirty="0">
                <a:latin typeface="+mn-lt"/>
              </a:rPr>
              <a:t>Pasos básico y código principal para resolver la variabilidad:</a:t>
            </a:r>
          </a:p>
        </p:txBody>
      </p:sp>
      <p:pic>
        <p:nvPicPr>
          <p:cNvPr id="4" name="Imagen 3">
            <a:extLst>
              <a:ext uri="{FF2B5EF4-FFF2-40B4-BE49-F238E27FC236}">
                <a16:creationId xmlns:a16="http://schemas.microsoft.com/office/drawing/2014/main" id="{46DA34DC-C012-41E2-BBEA-7F96C40BBB89}"/>
              </a:ext>
            </a:extLst>
          </p:cNvPr>
          <p:cNvPicPr>
            <a:picLocks noChangeAspect="1"/>
          </p:cNvPicPr>
          <p:nvPr/>
        </p:nvPicPr>
        <p:blipFill>
          <a:blip r:embed="rId2"/>
          <a:stretch>
            <a:fillRect/>
          </a:stretch>
        </p:blipFill>
        <p:spPr>
          <a:xfrm>
            <a:off x="0" y="1503962"/>
            <a:ext cx="9144000" cy="5199173"/>
          </a:xfrm>
          <a:prstGeom prst="rect">
            <a:avLst/>
          </a:prstGeom>
        </p:spPr>
      </p:pic>
      <p:sp>
        <p:nvSpPr>
          <p:cNvPr id="5" name="CuadroTexto 4">
            <a:extLst>
              <a:ext uri="{FF2B5EF4-FFF2-40B4-BE49-F238E27FC236}">
                <a16:creationId xmlns:a16="http://schemas.microsoft.com/office/drawing/2014/main" id="{DD0F87AD-8E23-4120-BFBA-AF36D0160592}"/>
              </a:ext>
            </a:extLst>
          </p:cNvPr>
          <p:cNvSpPr txBox="1"/>
          <p:nvPr/>
        </p:nvSpPr>
        <p:spPr>
          <a:xfrm>
            <a:off x="5614764" y="5479531"/>
            <a:ext cx="3290986" cy="1169551"/>
          </a:xfrm>
          <a:prstGeom prst="rect">
            <a:avLst/>
          </a:prstGeom>
          <a:noFill/>
          <a:ln w="38100">
            <a:solidFill>
              <a:schemeClr val="tx1"/>
            </a:solidFill>
          </a:ln>
        </p:spPr>
        <p:txBody>
          <a:bodyPr wrap="square">
            <a:spAutoFit/>
          </a:bodyPr>
          <a:lstStyle/>
          <a:p>
            <a:pPr algn="just">
              <a:defRPr/>
            </a:pPr>
            <a:r>
              <a:rPr lang="es-ES" altLang="es-ES" sz="1400" dirty="0">
                <a:latin typeface="+mn-lt"/>
              </a:rPr>
              <a:t>La plantilla </a:t>
            </a:r>
            <a:r>
              <a:rPr lang="es-ES" altLang="es-ES" sz="1400" dirty="0" err="1">
                <a:latin typeface="+mn-lt"/>
              </a:rPr>
              <a:t>Jinja</a:t>
            </a:r>
            <a:r>
              <a:rPr lang="es-ES" altLang="es-ES" sz="1400" dirty="0">
                <a:latin typeface="+mn-lt"/>
              </a:rPr>
              <a:t> recibe un </a:t>
            </a:r>
            <a:r>
              <a:rPr lang="es-ES" altLang="es-ES" sz="1400" b="1" dirty="0">
                <a:latin typeface="+mn-lt"/>
              </a:rPr>
              <a:t>contexto</a:t>
            </a:r>
            <a:r>
              <a:rPr lang="es-ES" altLang="es-ES" sz="1400" dirty="0">
                <a:latin typeface="+mn-lt"/>
              </a:rPr>
              <a:t>: diccionario (</a:t>
            </a:r>
            <a:r>
              <a:rPr lang="es-ES" altLang="es-ES" sz="1400" i="1" dirty="0" err="1">
                <a:latin typeface="+mn-lt"/>
              </a:rPr>
              <a:t>map</a:t>
            </a:r>
            <a:r>
              <a:rPr lang="es-ES" altLang="es-ES" sz="1400" dirty="0">
                <a:latin typeface="+mn-lt"/>
              </a:rPr>
              <a:t>) </a:t>
            </a:r>
            <a:r>
              <a:rPr lang="es-ES" altLang="es-ES" sz="1400" dirty="0">
                <a:latin typeface="Consolas" panose="020B0609020204030204" pitchFamily="49" charset="0"/>
              </a:rPr>
              <a:t>{</a:t>
            </a:r>
            <a:r>
              <a:rPr lang="es-ES" altLang="es-ES" sz="1400" dirty="0" err="1">
                <a:latin typeface="Consolas" panose="020B0609020204030204" pitchFamily="49" charset="0"/>
              </a:rPr>
              <a:t>handler</a:t>
            </a:r>
            <a:r>
              <a:rPr lang="es-ES" altLang="es-ES" sz="1400" dirty="0">
                <a:latin typeface="Consolas" panose="020B0609020204030204" pitchFamily="49" charset="0"/>
              </a:rPr>
              <a:t>: </a:t>
            </a:r>
            <a:r>
              <a:rPr lang="es-ES" altLang="es-ES" sz="1400" dirty="0" err="1">
                <a:latin typeface="Consolas" panose="020B0609020204030204" pitchFamily="49" charset="0"/>
              </a:rPr>
              <a:t>value</a:t>
            </a:r>
            <a:r>
              <a:rPr lang="es-ES" altLang="es-ES" sz="1400" dirty="0">
                <a:latin typeface="Consolas" panose="020B0609020204030204" pitchFamily="49" charset="0"/>
              </a:rPr>
              <a:t>}</a:t>
            </a:r>
          </a:p>
          <a:p>
            <a:pPr algn="just">
              <a:defRPr/>
            </a:pPr>
            <a:r>
              <a:rPr lang="es-ES" altLang="es-ES" sz="1400" dirty="0">
                <a:latin typeface="+mn-lt"/>
              </a:rPr>
              <a:t>Hay que crear el contexto con la información de la configuración teniendo en cuenta el </a:t>
            </a:r>
            <a:r>
              <a:rPr lang="es-ES" altLang="es-ES" sz="1400" i="1" dirty="0" err="1">
                <a:latin typeface="+mn-lt"/>
              </a:rPr>
              <a:t>mapping</a:t>
            </a:r>
            <a:r>
              <a:rPr lang="es-ES" altLang="es-ES" sz="1400" dirty="0">
                <a:latin typeface="+mn-lt"/>
              </a:rPr>
              <a:t>.</a:t>
            </a:r>
            <a:endParaRPr lang="es-ES" altLang="es-ES" sz="1400" dirty="0">
              <a:latin typeface="Consolas" panose="020B0609020204030204" pitchFamily="49" charset="0"/>
            </a:endParaRPr>
          </a:p>
        </p:txBody>
      </p:sp>
      <p:cxnSp>
        <p:nvCxnSpPr>
          <p:cNvPr id="6" name="Conector recto de flecha 5">
            <a:extLst>
              <a:ext uri="{FF2B5EF4-FFF2-40B4-BE49-F238E27FC236}">
                <a16:creationId xmlns:a16="http://schemas.microsoft.com/office/drawing/2014/main" id="{81CE2B87-DF11-4484-99E6-57B37F48B595}"/>
              </a:ext>
            </a:extLst>
          </p:cNvPr>
          <p:cNvCxnSpPr>
            <a:cxnSpLocks/>
          </p:cNvCxnSpPr>
          <p:nvPr/>
        </p:nvCxnSpPr>
        <p:spPr>
          <a:xfrm flipH="1">
            <a:off x="4427984" y="5733256"/>
            <a:ext cx="1186780" cy="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735EC73-263E-4E63-AA3F-08A13B3873C4}"/>
              </a:ext>
            </a:extLst>
          </p:cNvPr>
          <p:cNvSpPr txBox="1"/>
          <p:nvPr/>
        </p:nvSpPr>
        <p:spPr>
          <a:xfrm>
            <a:off x="5614764" y="4704938"/>
            <a:ext cx="3290986" cy="307777"/>
          </a:xfrm>
          <a:prstGeom prst="rect">
            <a:avLst/>
          </a:prstGeom>
          <a:noFill/>
          <a:ln w="38100">
            <a:solidFill>
              <a:schemeClr val="tx1"/>
            </a:solidFill>
          </a:ln>
        </p:spPr>
        <p:txBody>
          <a:bodyPr wrap="square">
            <a:spAutoFit/>
          </a:bodyPr>
          <a:lstStyle/>
          <a:p>
            <a:pPr algn="just">
              <a:defRPr/>
            </a:pPr>
            <a:r>
              <a:rPr lang="es-ES" altLang="es-ES" sz="1400" dirty="0">
                <a:latin typeface="+mn-lt"/>
              </a:rPr>
              <a:t>Hay que cargar la plantilla principal (base).</a:t>
            </a:r>
            <a:endParaRPr lang="es-ES" altLang="es-ES" sz="1400" dirty="0">
              <a:latin typeface="Consolas" panose="020B0609020204030204" pitchFamily="49" charset="0"/>
            </a:endParaRPr>
          </a:p>
        </p:txBody>
      </p:sp>
      <p:cxnSp>
        <p:nvCxnSpPr>
          <p:cNvPr id="12" name="Conector recto de flecha 11">
            <a:extLst>
              <a:ext uri="{FF2B5EF4-FFF2-40B4-BE49-F238E27FC236}">
                <a16:creationId xmlns:a16="http://schemas.microsoft.com/office/drawing/2014/main" id="{6F24A6CF-97B7-4967-A791-5E5B08D6A81B}"/>
              </a:ext>
            </a:extLst>
          </p:cNvPr>
          <p:cNvCxnSpPr>
            <a:cxnSpLocks/>
            <a:stCxn id="10" idx="1"/>
          </p:cNvCxnSpPr>
          <p:nvPr/>
        </p:nvCxnSpPr>
        <p:spPr>
          <a:xfrm flipH="1">
            <a:off x="5148064" y="4858827"/>
            <a:ext cx="466700" cy="251827"/>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F71F722B-C2B8-4896-8156-9CB976408E7C}"/>
              </a:ext>
            </a:extLst>
          </p:cNvPr>
          <p:cNvSpPr txBox="1"/>
          <p:nvPr/>
        </p:nvSpPr>
        <p:spPr>
          <a:xfrm>
            <a:off x="5940152" y="3075503"/>
            <a:ext cx="2817410" cy="307777"/>
          </a:xfrm>
          <a:prstGeom prst="rect">
            <a:avLst/>
          </a:prstGeom>
          <a:noFill/>
          <a:ln w="38100">
            <a:solidFill>
              <a:schemeClr val="tx1"/>
            </a:solidFill>
          </a:ln>
        </p:spPr>
        <p:txBody>
          <a:bodyPr wrap="square">
            <a:spAutoFit/>
          </a:bodyPr>
          <a:lstStyle/>
          <a:p>
            <a:pPr algn="just">
              <a:defRPr/>
            </a:pPr>
            <a:r>
              <a:rPr lang="es-ES" altLang="es-ES" sz="1400" dirty="0">
                <a:latin typeface="+mn-lt"/>
              </a:rPr>
              <a:t>Carga del FM (puede que no se use).</a:t>
            </a:r>
            <a:endParaRPr lang="es-ES" altLang="es-ES" sz="1400" dirty="0">
              <a:latin typeface="Consolas" panose="020B0609020204030204" pitchFamily="49" charset="0"/>
            </a:endParaRPr>
          </a:p>
        </p:txBody>
      </p:sp>
      <p:cxnSp>
        <p:nvCxnSpPr>
          <p:cNvPr id="23" name="Conector recto de flecha 22">
            <a:extLst>
              <a:ext uri="{FF2B5EF4-FFF2-40B4-BE49-F238E27FC236}">
                <a16:creationId xmlns:a16="http://schemas.microsoft.com/office/drawing/2014/main" id="{1971BFCB-59DC-40E8-BB42-578F6FDED61D}"/>
              </a:ext>
            </a:extLst>
          </p:cNvPr>
          <p:cNvCxnSpPr>
            <a:cxnSpLocks/>
          </p:cNvCxnSpPr>
          <p:nvPr/>
        </p:nvCxnSpPr>
        <p:spPr>
          <a:xfrm flipH="1">
            <a:off x="5381414" y="3180422"/>
            <a:ext cx="558738" cy="202858"/>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C6940AB5-72D0-4B46-8A34-93B33E4B13D3}"/>
              </a:ext>
            </a:extLst>
          </p:cNvPr>
          <p:cNvSpPr txBox="1"/>
          <p:nvPr/>
        </p:nvSpPr>
        <p:spPr>
          <a:xfrm>
            <a:off x="6588224" y="3589850"/>
            <a:ext cx="2169338" cy="307777"/>
          </a:xfrm>
          <a:prstGeom prst="rect">
            <a:avLst/>
          </a:prstGeom>
          <a:noFill/>
          <a:ln w="38100">
            <a:solidFill>
              <a:schemeClr val="tx1"/>
            </a:solidFill>
          </a:ln>
        </p:spPr>
        <p:txBody>
          <a:bodyPr wrap="square">
            <a:spAutoFit/>
          </a:bodyPr>
          <a:lstStyle/>
          <a:p>
            <a:pPr algn="just">
              <a:defRPr/>
            </a:pPr>
            <a:r>
              <a:rPr lang="es-ES" altLang="es-ES" sz="1400" dirty="0">
                <a:latin typeface="+mn-lt"/>
              </a:rPr>
              <a:t>Carga de la configuración.</a:t>
            </a:r>
            <a:endParaRPr lang="es-ES" altLang="es-ES" sz="1400" dirty="0">
              <a:latin typeface="Consolas" panose="020B0609020204030204" pitchFamily="49" charset="0"/>
            </a:endParaRPr>
          </a:p>
        </p:txBody>
      </p:sp>
      <p:cxnSp>
        <p:nvCxnSpPr>
          <p:cNvPr id="26" name="Conector recto de flecha 25">
            <a:extLst>
              <a:ext uri="{FF2B5EF4-FFF2-40B4-BE49-F238E27FC236}">
                <a16:creationId xmlns:a16="http://schemas.microsoft.com/office/drawing/2014/main" id="{A64230AC-8EA8-4932-B2F2-D20AB7056DEF}"/>
              </a:ext>
            </a:extLst>
          </p:cNvPr>
          <p:cNvCxnSpPr>
            <a:cxnSpLocks/>
          </p:cNvCxnSpPr>
          <p:nvPr/>
        </p:nvCxnSpPr>
        <p:spPr>
          <a:xfrm flipH="1">
            <a:off x="6012160" y="3743738"/>
            <a:ext cx="520129" cy="15388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8F078042-85BA-422D-985D-27100B559FAB}"/>
              </a:ext>
            </a:extLst>
          </p:cNvPr>
          <p:cNvSpPr txBox="1"/>
          <p:nvPr/>
        </p:nvSpPr>
        <p:spPr>
          <a:xfrm>
            <a:off x="6524669" y="4192974"/>
            <a:ext cx="2381081" cy="307777"/>
          </a:xfrm>
          <a:prstGeom prst="rect">
            <a:avLst/>
          </a:prstGeom>
          <a:noFill/>
          <a:ln w="38100">
            <a:solidFill>
              <a:schemeClr val="tx1"/>
            </a:solidFill>
          </a:ln>
        </p:spPr>
        <p:txBody>
          <a:bodyPr wrap="square">
            <a:spAutoFit/>
          </a:bodyPr>
          <a:lstStyle/>
          <a:p>
            <a:pPr algn="just">
              <a:defRPr/>
            </a:pPr>
            <a:r>
              <a:rPr lang="es-ES" altLang="es-ES" sz="1400" dirty="0">
                <a:latin typeface="+mn-lt"/>
              </a:rPr>
              <a:t>Carga del </a:t>
            </a:r>
            <a:r>
              <a:rPr lang="es-ES" altLang="es-ES" sz="1400" i="1" dirty="0" err="1">
                <a:latin typeface="+mn-lt"/>
              </a:rPr>
              <a:t>mapping</a:t>
            </a:r>
            <a:r>
              <a:rPr lang="es-ES" altLang="es-ES" sz="1400" dirty="0">
                <a:latin typeface="+mn-lt"/>
              </a:rPr>
              <a:t> (opcional).</a:t>
            </a:r>
            <a:endParaRPr lang="es-ES" altLang="es-ES" sz="1400" dirty="0">
              <a:latin typeface="Consolas" panose="020B0609020204030204" pitchFamily="49" charset="0"/>
            </a:endParaRPr>
          </a:p>
        </p:txBody>
      </p:sp>
      <p:cxnSp>
        <p:nvCxnSpPr>
          <p:cNvPr id="29" name="Conector recto de flecha 28">
            <a:extLst>
              <a:ext uri="{FF2B5EF4-FFF2-40B4-BE49-F238E27FC236}">
                <a16:creationId xmlns:a16="http://schemas.microsoft.com/office/drawing/2014/main" id="{86B18181-77A3-4DF8-B0DC-C7CB82B8B94D}"/>
              </a:ext>
            </a:extLst>
          </p:cNvPr>
          <p:cNvCxnSpPr>
            <a:cxnSpLocks/>
          </p:cNvCxnSpPr>
          <p:nvPr/>
        </p:nvCxnSpPr>
        <p:spPr>
          <a:xfrm flipH="1">
            <a:off x="4499992" y="4351813"/>
            <a:ext cx="1976363" cy="33330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337424"/>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7544" y="1566612"/>
            <a:ext cx="4392488"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28286415"/>
      </p:ext>
    </p:extLst>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830997"/>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Visión general</a:t>
            </a:r>
          </a:p>
        </p:txBody>
      </p:sp>
      <p:pic>
        <p:nvPicPr>
          <p:cNvPr id="5" name="Imagen 4">
            <a:extLst>
              <a:ext uri="{FF2B5EF4-FFF2-40B4-BE49-F238E27FC236}">
                <a16:creationId xmlns:a16="http://schemas.microsoft.com/office/drawing/2014/main" id="{1A67CB45-39BF-4AE7-B9D7-C6FE2DEE81A8}"/>
              </a:ext>
            </a:extLst>
          </p:cNvPr>
          <p:cNvPicPr>
            <a:picLocks noChangeAspect="1"/>
          </p:cNvPicPr>
          <p:nvPr/>
        </p:nvPicPr>
        <p:blipFill>
          <a:blip r:embed="rId2"/>
          <a:stretch>
            <a:fillRect/>
          </a:stretch>
        </p:blipFill>
        <p:spPr>
          <a:xfrm>
            <a:off x="15240" y="1772816"/>
            <a:ext cx="9144000" cy="4080016"/>
          </a:xfrm>
          <a:prstGeom prst="rect">
            <a:avLst/>
          </a:prstGeom>
        </p:spPr>
      </p:pic>
    </p:spTree>
    <p:extLst>
      <p:ext uri="{BB962C8B-B14F-4D97-AF65-F5344CB8AC3E}">
        <p14:creationId xmlns:p14="http://schemas.microsoft.com/office/powerpoint/2010/main" val="25598954"/>
      </p:ext>
    </p:extLst>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415772"/>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El modelo de variabilidad (.</a:t>
            </a:r>
            <a:r>
              <a:rPr lang="es-ES" altLang="es-ES" sz="2400" u="sng" dirty="0" err="1">
                <a:latin typeface="+mn-lt"/>
              </a:rPr>
              <a:t>uvl</a:t>
            </a:r>
            <a:r>
              <a:rPr lang="es-ES" altLang="es-ES" sz="2400" u="sng" dirty="0">
                <a:latin typeface="+mn-lt"/>
              </a:rPr>
              <a:t>)</a:t>
            </a:r>
          </a:p>
          <a:p>
            <a:pPr>
              <a:defRPr/>
            </a:pPr>
            <a:endParaRPr lang="es-ES" altLang="es-ES" sz="2400" b="1" dirty="0">
              <a:solidFill>
                <a:srgbClr val="0000FF"/>
              </a:solidFill>
              <a:latin typeface="+mn-lt"/>
            </a:endParaRPr>
          </a:p>
          <a:p>
            <a:pPr>
              <a:defRPr/>
            </a:pPr>
            <a:endParaRPr lang="es-ES" altLang="es-ES" sz="1400" dirty="0">
              <a:latin typeface="+mn-lt"/>
            </a:endParaRPr>
          </a:p>
        </p:txBody>
      </p:sp>
      <p:pic>
        <p:nvPicPr>
          <p:cNvPr id="6" name="Imagen 5">
            <a:extLst>
              <a:ext uri="{FF2B5EF4-FFF2-40B4-BE49-F238E27FC236}">
                <a16:creationId xmlns:a16="http://schemas.microsoft.com/office/drawing/2014/main" id="{CF9C68EC-8082-C3FB-E332-0383B8E1878A}"/>
              </a:ext>
            </a:extLst>
          </p:cNvPr>
          <p:cNvPicPr>
            <a:picLocks noChangeAspect="1"/>
          </p:cNvPicPr>
          <p:nvPr/>
        </p:nvPicPr>
        <p:blipFill>
          <a:blip r:embed="rId2"/>
          <a:stretch>
            <a:fillRect/>
          </a:stretch>
        </p:blipFill>
        <p:spPr>
          <a:xfrm>
            <a:off x="899592" y="1627556"/>
            <a:ext cx="6984776" cy="5023116"/>
          </a:xfrm>
          <a:prstGeom prst="rect">
            <a:avLst/>
          </a:prstGeom>
        </p:spPr>
      </p:pic>
    </p:spTree>
    <p:extLst>
      <p:ext uri="{BB962C8B-B14F-4D97-AF65-F5344CB8AC3E}">
        <p14:creationId xmlns:p14="http://schemas.microsoft.com/office/powerpoint/2010/main" val="264553090"/>
      </p:ext>
    </p:extLst>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046440"/>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Implementación de la variabilidad con plantillas </a:t>
            </a:r>
            <a:r>
              <a:rPr lang="es-ES" altLang="es-ES" sz="2400" u="sng" dirty="0" err="1">
                <a:latin typeface="+mn-lt"/>
              </a:rPr>
              <a:t>Jinja</a:t>
            </a:r>
            <a:r>
              <a:rPr lang="es-ES" altLang="es-ES" sz="2400" u="sng" dirty="0">
                <a:latin typeface="+mn-lt"/>
              </a:rPr>
              <a:t> (.</a:t>
            </a:r>
            <a:r>
              <a:rPr lang="es-ES" altLang="es-ES" sz="2400" u="sng" dirty="0" err="1">
                <a:latin typeface="+mn-lt"/>
              </a:rPr>
              <a:t>jinja</a:t>
            </a:r>
            <a:r>
              <a:rPr lang="es-ES" altLang="es-ES" sz="2400" u="sng" dirty="0">
                <a:latin typeface="+mn-lt"/>
              </a:rPr>
              <a:t>)</a:t>
            </a:r>
          </a:p>
          <a:p>
            <a:pPr>
              <a:defRPr/>
            </a:pPr>
            <a:endParaRPr lang="es-ES" altLang="es-ES" sz="1400" dirty="0">
              <a:latin typeface="+mn-lt"/>
            </a:endParaRPr>
          </a:p>
        </p:txBody>
      </p:sp>
      <p:pic>
        <p:nvPicPr>
          <p:cNvPr id="7" name="Imagen 6">
            <a:extLst>
              <a:ext uri="{FF2B5EF4-FFF2-40B4-BE49-F238E27FC236}">
                <a16:creationId xmlns:a16="http://schemas.microsoft.com/office/drawing/2014/main" id="{A88C9813-D256-BDB6-B50E-C51EB7913199}"/>
              </a:ext>
            </a:extLst>
          </p:cNvPr>
          <p:cNvPicPr>
            <a:picLocks noChangeAspect="1"/>
          </p:cNvPicPr>
          <p:nvPr/>
        </p:nvPicPr>
        <p:blipFill>
          <a:blip r:embed="rId2"/>
          <a:stretch>
            <a:fillRect/>
          </a:stretch>
        </p:blipFill>
        <p:spPr>
          <a:xfrm>
            <a:off x="971600" y="1700808"/>
            <a:ext cx="7514292" cy="4896544"/>
          </a:xfrm>
          <a:prstGeom prst="rect">
            <a:avLst/>
          </a:prstGeom>
        </p:spPr>
      </p:pic>
    </p:spTree>
    <p:extLst>
      <p:ext uri="{BB962C8B-B14F-4D97-AF65-F5344CB8AC3E}">
        <p14:creationId xmlns:p14="http://schemas.microsoft.com/office/powerpoint/2010/main" val="269945334"/>
      </p:ext>
    </p:extLst>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046440"/>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El modelo de </a:t>
            </a:r>
            <a:r>
              <a:rPr lang="es-ES" altLang="es-ES" sz="2400" u="sng" dirty="0" err="1">
                <a:latin typeface="+mn-lt"/>
              </a:rPr>
              <a:t>mapping</a:t>
            </a:r>
            <a:r>
              <a:rPr lang="es-ES" altLang="es-ES" sz="2400" u="sng" dirty="0">
                <a:latin typeface="+mn-lt"/>
              </a:rPr>
              <a:t> para trazabilidad de las características (.</a:t>
            </a:r>
            <a:r>
              <a:rPr lang="es-ES" altLang="es-ES" sz="2400" u="sng" dirty="0" err="1">
                <a:latin typeface="+mn-lt"/>
              </a:rPr>
              <a:t>csv</a:t>
            </a:r>
            <a:r>
              <a:rPr lang="es-ES" altLang="es-ES" sz="2400" u="sng" dirty="0">
                <a:latin typeface="+mn-lt"/>
              </a:rPr>
              <a:t>)</a:t>
            </a:r>
          </a:p>
          <a:p>
            <a:pPr>
              <a:defRPr/>
            </a:pPr>
            <a:endParaRPr lang="es-ES" altLang="es-ES" sz="1400" dirty="0">
              <a:latin typeface="+mn-lt"/>
            </a:endParaRPr>
          </a:p>
        </p:txBody>
      </p:sp>
      <p:pic>
        <p:nvPicPr>
          <p:cNvPr id="4" name="Imagen 3">
            <a:extLst>
              <a:ext uri="{FF2B5EF4-FFF2-40B4-BE49-F238E27FC236}">
                <a16:creationId xmlns:a16="http://schemas.microsoft.com/office/drawing/2014/main" id="{CD5DEB8E-C69E-44BB-B05B-672B2160FBCB}"/>
              </a:ext>
            </a:extLst>
          </p:cNvPr>
          <p:cNvPicPr>
            <a:picLocks noChangeAspect="1"/>
          </p:cNvPicPr>
          <p:nvPr/>
        </p:nvPicPr>
        <p:blipFill>
          <a:blip r:embed="rId2"/>
          <a:stretch>
            <a:fillRect/>
          </a:stretch>
        </p:blipFill>
        <p:spPr>
          <a:xfrm>
            <a:off x="1115616" y="2636912"/>
            <a:ext cx="6711009" cy="2664296"/>
          </a:xfrm>
          <a:prstGeom prst="rect">
            <a:avLst/>
          </a:prstGeom>
        </p:spPr>
      </p:pic>
    </p:spTree>
    <p:extLst>
      <p:ext uri="{BB962C8B-B14F-4D97-AF65-F5344CB8AC3E}">
        <p14:creationId xmlns:p14="http://schemas.microsoft.com/office/powerpoint/2010/main" val="2647753540"/>
      </p:ext>
    </p:extLst>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046440"/>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La configuración (.</a:t>
            </a:r>
            <a:r>
              <a:rPr lang="es-ES" altLang="es-ES" sz="2400" u="sng" dirty="0" err="1">
                <a:latin typeface="+mn-lt"/>
              </a:rPr>
              <a:t>json</a:t>
            </a:r>
            <a:r>
              <a:rPr lang="es-ES" altLang="es-ES" sz="2400" u="sng" dirty="0">
                <a:latin typeface="+mn-lt"/>
              </a:rPr>
              <a:t>)</a:t>
            </a:r>
          </a:p>
          <a:p>
            <a:pPr>
              <a:defRPr/>
            </a:pPr>
            <a:endParaRPr lang="es-ES" altLang="es-ES" sz="1400" dirty="0">
              <a:latin typeface="+mn-lt"/>
            </a:endParaRPr>
          </a:p>
        </p:txBody>
      </p:sp>
      <p:pic>
        <p:nvPicPr>
          <p:cNvPr id="5" name="Imagen 4">
            <a:extLst>
              <a:ext uri="{FF2B5EF4-FFF2-40B4-BE49-F238E27FC236}">
                <a16:creationId xmlns:a16="http://schemas.microsoft.com/office/drawing/2014/main" id="{4306766B-2C88-4259-983E-C2CA2E78E214}"/>
              </a:ext>
            </a:extLst>
          </p:cNvPr>
          <p:cNvPicPr>
            <a:picLocks noChangeAspect="1"/>
          </p:cNvPicPr>
          <p:nvPr/>
        </p:nvPicPr>
        <p:blipFill>
          <a:blip r:embed="rId2"/>
          <a:stretch>
            <a:fillRect/>
          </a:stretch>
        </p:blipFill>
        <p:spPr>
          <a:xfrm>
            <a:off x="1814656" y="1777270"/>
            <a:ext cx="5514687" cy="4874041"/>
          </a:xfrm>
          <a:prstGeom prst="rect">
            <a:avLst/>
          </a:prstGeom>
        </p:spPr>
      </p:pic>
    </p:spTree>
    <p:extLst>
      <p:ext uri="{BB962C8B-B14F-4D97-AF65-F5344CB8AC3E}">
        <p14:creationId xmlns:p14="http://schemas.microsoft.com/office/powerpoint/2010/main" val="333836844"/>
      </p:ext>
    </p:extLst>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1046440"/>
          </a:xfrm>
          <a:prstGeom prst="rect">
            <a:avLst/>
          </a:prstGeom>
          <a:noFill/>
        </p:spPr>
        <p:txBody>
          <a:bodyPr wrap="square">
            <a:spAutoFit/>
          </a:bodyPr>
          <a:lstStyle/>
          <a:p>
            <a:pPr>
              <a:defRPr/>
            </a:pPr>
            <a:r>
              <a:rPr lang="es-ES" altLang="es-ES" sz="2400" b="1" dirty="0">
                <a:solidFill>
                  <a:srgbClr val="0000FF"/>
                </a:solidFill>
                <a:latin typeface="+mn-lt"/>
              </a:rPr>
              <a:t>Ejemplo: Generación de ficheros de configuración Docker</a:t>
            </a:r>
          </a:p>
          <a:p>
            <a:pPr>
              <a:defRPr/>
            </a:pPr>
            <a:r>
              <a:rPr lang="es-ES" altLang="es-ES" sz="2400" u="sng" dirty="0">
                <a:latin typeface="+mn-lt"/>
              </a:rPr>
              <a:t>El producto final generado (.</a:t>
            </a:r>
            <a:r>
              <a:rPr lang="es-ES" altLang="es-ES" sz="2400" u="sng" dirty="0" err="1">
                <a:latin typeface="+mn-lt"/>
              </a:rPr>
              <a:t>dockerfile</a:t>
            </a:r>
            <a:r>
              <a:rPr lang="es-ES" altLang="es-ES" sz="2400" u="sng" dirty="0">
                <a:latin typeface="+mn-lt"/>
              </a:rPr>
              <a:t>)</a:t>
            </a:r>
          </a:p>
          <a:p>
            <a:pPr>
              <a:defRPr/>
            </a:pPr>
            <a:endParaRPr lang="es-ES" altLang="es-ES" sz="1400" dirty="0">
              <a:latin typeface="+mn-lt"/>
            </a:endParaRPr>
          </a:p>
        </p:txBody>
      </p:sp>
      <p:pic>
        <p:nvPicPr>
          <p:cNvPr id="6" name="Imagen 5">
            <a:extLst>
              <a:ext uri="{FF2B5EF4-FFF2-40B4-BE49-F238E27FC236}">
                <a16:creationId xmlns:a16="http://schemas.microsoft.com/office/drawing/2014/main" id="{8C2CCADA-9B6B-4A02-9544-9105B5AAD2B8}"/>
              </a:ext>
            </a:extLst>
          </p:cNvPr>
          <p:cNvPicPr>
            <a:picLocks noChangeAspect="1"/>
          </p:cNvPicPr>
          <p:nvPr/>
        </p:nvPicPr>
        <p:blipFill>
          <a:blip r:embed="rId2"/>
          <a:stretch>
            <a:fillRect/>
          </a:stretch>
        </p:blipFill>
        <p:spPr>
          <a:xfrm>
            <a:off x="305154" y="2204864"/>
            <a:ext cx="8533692" cy="3020575"/>
          </a:xfrm>
          <a:prstGeom prst="rect">
            <a:avLst/>
          </a:prstGeom>
        </p:spPr>
      </p:pic>
    </p:spTree>
    <p:extLst>
      <p:ext uri="{BB962C8B-B14F-4D97-AF65-F5344CB8AC3E}">
        <p14:creationId xmlns:p14="http://schemas.microsoft.com/office/powerpoint/2010/main" val="1799836806"/>
      </p:ext>
    </p:extLst>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a:xfrm>
            <a:off x="0" y="781050"/>
            <a:ext cx="9144000" cy="5853113"/>
          </a:xfrm>
        </p:spPr>
        <p:txBody>
          <a:bodyPr/>
          <a:lstStyle/>
          <a:p>
            <a:pPr marL="0" indent="0" algn="ctr">
              <a:buFontTx/>
              <a:buNone/>
            </a:pPr>
            <a:r>
              <a:rPr lang="es-ES" altLang="es-ES" b="1" dirty="0"/>
              <a:t>EJERCICIO 1</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3.2 </a:t>
            </a:r>
            <a:r>
              <a:rPr lang="en-US" dirty="0" err="1"/>
              <a:t>Generación</a:t>
            </a:r>
            <a:r>
              <a:rPr lang="en-US" dirty="0"/>
              <a:t> de </a:t>
            </a:r>
            <a:r>
              <a:rPr lang="en-US" dirty="0" err="1"/>
              <a:t>productos</a:t>
            </a:r>
            <a:endParaRPr lang="es-ES" dirty="0"/>
          </a:p>
        </p:txBody>
      </p:sp>
      <p:sp>
        <p:nvSpPr>
          <p:cNvPr id="2" name="CuadroTexto 5">
            <a:extLst>
              <a:ext uri="{FF2B5EF4-FFF2-40B4-BE49-F238E27FC236}">
                <a16:creationId xmlns:a16="http://schemas.microsoft.com/office/drawing/2014/main" id="{545615AD-81B7-4C6A-7A81-A184A3902DB8}"/>
              </a:ext>
            </a:extLst>
          </p:cNvPr>
          <p:cNvSpPr txBox="1">
            <a:spLocks noChangeArrowheads="1"/>
          </p:cNvSpPr>
          <p:nvPr/>
        </p:nvSpPr>
        <p:spPr bwMode="auto">
          <a:xfrm>
            <a:off x="0" y="1322388"/>
            <a:ext cx="9144000"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Generar 3 helados aleatorios de la SPL del dominio de los helados.</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Modificar la SPL proporcionada del dominio de los helados con los siguientes requisitos. Se debe adaptar la SPL completa (</a:t>
            </a:r>
            <a:r>
              <a:rPr lang="es-ES" altLang="es-ES" sz="2400" dirty="0" err="1">
                <a:solidFill>
                  <a:schemeClr val="tx1"/>
                </a:solidFill>
                <a:latin typeface="Arial" panose="020B0604020202020204" pitchFamily="34" charset="0"/>
              </a:rPr>
              <a:t>feature</a:t>
            </a:r>
            <a:r>
              <a:rPr lang="es-ES" altLang="es-ES" sz="2400" dirty="0">
                <a:solidFill>
                  <a:schemeClr val="tx1"/>
                </a:solidFill>
                <a:latin typeface="Arial" panose="020B0604020202020204" pitchFamily="34" charset="0"/>
              </a:rPr>
              <a:t> </a:t>
            </a:r>
            <a:r>
              <a:rPr lang="es-ES" altLang="es-ES" sz="2400" dirty="0" err="1">
                <a:solidFill>
                  <a:schemeClr val="tx1"/>
                </a:solidFill>
                <a:latin typeface="Arial" panose="020B0604020202020204" pitchFamily="34" charset="0"/>
              </a:rPr>
              <a:t>model</a:t>
            </a:r>
            <a:r>
              <a:rPr lang="es-ES" altLang="es-ES" sz="2400" dirty="0">
                <a:solidFill>
                  <a:schemeClr val="tx1"/>
                </a:solidFill>
                <a:latin typeface="Arial" panose="020B0604020202020204" pitchFamily="34" charset="0"/>
              </a:rPr>
              <a:t>, configuraciones, artefactos,…):</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Incorporar en alguna parte de todos los productos el nombre de la heladería.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Añadir un nuevo sabor “pistacho” incompatible con el sabor limón.</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Añadir un nuevo producto alternativo “batido” que solo puede ser de un sabor.</a:t>
            </a:r>
          </a:p>
          <a:p>
            <a:pPr marL="1085850" lvl="1" indent="-342900">
              <a:spcBef>
                <a:spcPct val="0"/>
              </a:spcBef>
              <a:buFont typeface="Arial" panose="020B0604020202020204" pitchFamily="34" charset="0"/>
              <a:buChar char="•"/>
            </a:pPr>
            <a:endParaRPr lang="es-ES" altLang="es-ES" sz="18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Generar un producto que represente un “batido de pistacho”.</a:t>
            </a:r>
            <a:endParaRPr lang="es-ES" altLang="es-E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921991243"/>
      </p:ext>
    </p:extLst>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a:xfrm>
            <a:off x="0" y="781050"/>
            <a:ext cx="9144000" cy="5853113"/>
          </a:xfrm>
        </p:spPr>
        <p:txBody>
          <a:bodyPr/>
          <a:lstStyle/>
          <a:p>
            <a:pPr marL="0" indent="0" algn="ctr">
              <a:buFontTx/>
              <a:buNone/>
            </a:pPr>
            <a:r>
              <a:rPr lang="es-ES" altLang="es-ES" b="1" dirty="0"/>
              <a:t>EJERCICIO 2</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3.2 </a:t>
            </a:r>
            <a:r>
              <a:rPr lang="en-US" dirty="0" err="1"/>
              <a:t>Generación</a:t>
            </a:r>
            <a:r>
              <a:rPr lang="en-US" dirty="0"/>
              <a:t> de </a:t>
            </a:r>
            <a:r>
              <a:rPr lang="en-US" dirty="0" err="1"/>
              <a:t>productos</a:t>
            </a:r>
            <a:endParaRPr lang="es-ES" dirty="0"/>
          </a:p>
        </p:txBody>
      </p:sp>
      <p:sp>
        <p:nvSpPr>
          <p:cNvPr id="2" name="CuadroTexto 5">
            <a:extLst>
              <a:ext uri="{FF2B5EF4-FFF2-40B4-BE49-F238E27FC236}">
                <a16:creationId xmlns:a16="http://schemas.microsoft.com/office/drawing/2014/main" id="{545615AD-81B7-4C6A-7A81-A184A3902DB8}"/>
              </a:ext>
            </a:extLst>
          </p:cNvPr>
          <p:cNvSpPr txBox="1">
            <a:spLocks noChangeArrowheads="1"/>
          </p:cNvSpPr>
          <p:nvPr/>
        </p:nvSpPr>
        <p:spPr bwMode="auto">
          <a:xfrm>
            <a:off x="0" y="1322388"/>
            <a:ext cx="9144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Generar los productos finales asociados a los artefactos del Ejercicio 1 del Tema 3.1 según el enfoque de implementación de la variabilidad elegido para desarrollar los artefactos variables.</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Desarrollar el mismo artefacto variables usando un enfoque basado en plantillas y generar los mismos productos. Comparar el enfoque de plantillas con los anteriores según los 6 criterios de calidad estudiados. Usar una escala de 1 a 3 (bajo, medio, alto) para cada criterio.</a:t>
            </a:r>
            <a:endParaRPr lang="es-ES" altLang="es-E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72174301"/>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dirty="0" err="1">
                <a:solidFill>
                  <a:srgbClr val="0000FF"/>
                </a:solidFill>
                <a:latin typeface="+mn-lt"/>
              </a:rPr>
              <a:t>Parameters</a:t>
            </a:r>
            <a:r>
              <a:rPr lang="es-ES" altLang="es-ES" sz="2400" b="1" dirty="0">
                <a:solidFill>
                  <a:srgbClr val="0000FF"/>
                </a:solidFill>
                <a:latin typeface="+mn-lt"/>
              </a:rPr>
              <a:t> (Parámetros de configuración)</a:t>
            </a:r>
          </a:p>
        </p:txBody>
      </p:sp>
      <p:pic>
        <p:nvPicPr>
          <p:cNvPr id="4" name="Imagen 3">
            <a:extLst>
              <a:ext uri="{FF2B5EF4-FFF2-40B4-BE49-F238E27FC236}">
                <a16:creationId xmlns:a16="http://schemas.microsoft.com/office/drawing/2014/main" id="{EC88100F-FBE0-4365-8562-35E9AEB4FB3F}"/>
              </a:ext>
            </a:extLst>
          </p:cNvPr>
          <p:cNvPicPr>
            <a:picLocks noChangeAspect="1"/>
          </p:cNvPicPr>
          <p:nvPr/>
        </p:nvPicPr>
        <p:blipFill>
          <a:blip r:embed="rId2"/>
          <a:stretch>
            <a:fillRect/>
          </a:stretch>
        </p:blipFill>
        <p:spPr>
          <a:xfrm>
            <a:off x="3094781" y="1412776"/>
            <a:ext cx="6049219" cy="5115639"/>
          </a:xfrm>
          <a:prstGeom prst="rect">
            <a:avLst/>
          </a:prstGeom>
        </p:spPr>
      </p:pic>
      <p:sp>
        <p:nvSpPr>
          <p:cNvPr id="7" name="CuadroTexto 6">
            <a:extLst>
              <a:ext uri="{FF2B5EF4-FFF2-40B4-BE49-F238E27FC236}">
                <a16:creationId xmlns:a16="http://schemas.microsoft.com/office/drawing/2014/main" id="{8A066E99-2C7A-43ED-BA10-3FE54DB50F85}"/>
              </a:ext>
            </a:extLst>
          </p:cNvPr>
          <p:cNvSpPr txBox="1"/>
          <p:nvPr/>
        </p:nvSpPr>
        <p:spPr>
          <a:xfrm>
            <a:off x="0" y="1369715"/>
            <a:ext cx="3094781" cy="5355312"/>
          </a:xfrm>
          <a:prstGeom prst="rect">
            <a:avLst/>
          </a:prstGeom>
          <a:noFill/>
        </p:spPr>
        <p:txBody>
          <a:bodyPr wrap="square">
            <a:spAutoFit/>
          </a:bodyPr>
          <a:lstStyle/>
          <a:p>
            <a:pPr algn="just">
              <a:defRPr/>
            </a:pPr>
            <a:r>
              <a:rPr lang="es-ES" sz="1800" kern="0" dirty="0">
                <a:latin typeface="+mn-lt"/>
              </a:rPr>
              <a:t>Se trata de implementar la variabilidad mediante </a:t>
            </a:r>
            <a:r>
              <a:rPr lang="es-ES" sz="1800" kern="0" dirty="0">
                <a:solidFill>
                  <a:srgbClr val="0000FF"/>
                </a:solidFill>
                <a:latin typeface="+mn-lt"/>
              </a:rPr>
              <a:t>variables configurables</a:t>
            </a:r>
            <a:r>
              <a:rPr lang="es-ES" sz="1800" kern="0" dirty="0">
                <a:latin typeface="+mn-lt"/>
              </a:rPr>
              <a:t> que permiten modificar el comportamiento del software en tiempo de ejecución sin cambiar el código fuente.</a:t>
            </a:r>
          </a:p>
          <a:p>
            <a:pPr algn="just">
              <a:defRPr/>
            </a:pPr>
            <a:endParaRPr lang="es-ES" sz="1800" b="1" i="1" kern="0" dirty="0">
              <a:solidFill>
                <a:srgbClr val="0000FF"/>
              </a:solidFill>
              <a:latin typeface="+mn-lt"/>
            </a:endParaRPr>
          </a:p>
          <a:p>
            <a:pPr algn="just">
              <a:defRPr/>
            </a:pPr>
            <a:r>
              <a:rPr lang="es-ES" sz="1800" u="sng" kern="0" dirty="0">
                <a:latin typeface="+mn-lt"/>
              </a:rPr>
              <a:t>Definición de parámetros:</a:t>
            </a:r>
            <a:r>
              <a:rPr lang="es-ES" sz="1800" kern="0" dirty="0">
                <a:solidFill>
                  <a:srgbClr val="0000FF"/>
                </a:solidFill>
                <a:latin typeface="+mn-lt"/>
              </a:rPr>
              <a:t> </a:t>
            </a:r>
            <a:r>
              <a:rPr lang="es-ES" altLang="es-ES" sz="1800" dirty="0">
                <a:latin typeface="+mn-lt"/>
              </a:rPr>
              <a:t> </a:t>
            </a:r>
          </a:p>
          <a:p>
            <a:pPr marL="285750" indent="-285750" algn="just">
              <a:buFont typeface="Courier New" panose="02070309020205020404" pitchFamily="49" charset="0"/>
              <a:buChar char="o"/>
              <a:defRPr/>
            </a:pPr>
            <a:r>
              <a:rPr lang="es-ES" altLang="es-ES" sz="1800" dirty="0">
                <a:latin typeface="+mn-lt"/>
              </a:rPr>
              <a:t>Variables globales</a:t>
            </a:r>
          </a:p>
          <a:p>
            <a:pPr marL="285750" indent="-285750" algn="just">
              <a:buFont typeface="Courier New" panose="02070309020205020404" pitchFamily="49" charset="0"/>
              <a:buChar char="o"/>
              <a:defRPr/>
            </a:pPr>
            <a:r>
              <a:rPr lang="es-ES" altLang="es-ES" dirty="0">
                <a:latin typeface="+mn-lt"/>
              </a:rPr>
              <a:t>Argumentos de métodos</a:t>
            </a:r>
          </a:p>
          <a:p>
            <a:pPr marL="285750" indent="-285750" algn="just">
              <a:buFont typeface="Courier New" panose="02070309020205020404" pitchFamily="49" charset="0"/>
              <a:buChar char="o"/>
              <a:defRPr/>
            </a:pPr>
            <a:r>
              <a:rPr lang="es-ES" altLang="es-ES" sz="1800" dirty="0">
                <a:latin typeface="+mn-lt"/>
              </a:rPr>
              <a:t>Archivos de configuración (</a:t>
            </a:r>
            <a:r>
              <a:rPr lang="es-ES" altLang="es-ES" sz="1800" dirty="0" err="1">
                <a:latin typeface="+mn-lt"/>
              </a:rPr>
              <a:t>e.g</a:t>
            </a:r>
            <a:r>
              <a:rPr lang="es-ES" altLang="es-ES" sz="1800" dirty="0">
                <a:latin typeface="+mn-lt"/>
              </a:rPr>
              <a:t>., system.ini, </a:t>
            </a:r>
            <a:r>
              <a:rPr lang="es-ES" altLang="es-ES" sz="1800" dirty="0" err="1">
                <a:latin typeface="+mn-lt"/>
              </a:rPr>
              <a:t>httpd.conf</a:t>
            </a:r>
            <a:r>
              <a:rPr lang="es-ES" altLang="es-ES" sz="1800" dirty="0">
                <a:latin typeface="+mn-lt"/>
              </a:rPr>
              <a:t>)</a:t>
            </a:r>
          </a:p>
          <a:p>
            <a:pPr marL="285750" indent="-285750" algn="just">
              <a:buFont typeface="Courier New" panose="02070309020205020404" pitchFamily="49" charset="0"/>
              <a:buChar char="o"/>
              <a:defRPr/>
            </a:pPr>
            <a:r>
              <a:rPr lang="es-ES" altLang="es-ES" dirty="0">
                <a:latin typeface="+mn-lt"/>
              </a:rPr>
              <a:t>Parámetros de línea de comandos (</a:t>
            </a:r>
            <a:r>
              <a:rPr lang="es-ES" altLang="es-ES" dirty="0" err="1">
                <a:latin typeface="+mn-lt"/>
              </a:rPr>
              <a:t>e.g</a:t>
            </a:r>
            <a:r>
              <a:rPr lang="es-ES" altLang="es-ES" dirty="0">
                <a:latin typeface="+mn-lt"/>
              </a:rPr>
              <a:t>., </a:t>
            </a:r>
            <a:r>
              <a:rPr lang="es-ES" altLang="es-ES" dirty="0" err="1">
                <a:latin typeface="Consolas" panose="020B0609020204030204" pitchFamily="49" charset="0"/>
              </a:rPr>
              <a:t>ssh</a:t>
            </a:r>
            <a:r>
              <a:rPr lang="es-ES" altLang="es-ES" dirty="0">
                <a:latin typeface="Consolas" panose="020B0609020204030204" pitchFamily="49" charset="0"/>
              </a:rPr>
              <a:t> –v</a:t>
            </a:r>
            <a:r>
              <a:rPr lang="es-ES" altLang="es-ES" dirty="0">
                <a:latin typeface="+mn-lt"/>
              </a:rPr>
              <a:t>)</a:t>
            </a:r>
            <a:endParaRPr lang="es-ES" altLang="es-ES" dirty="0">
              <a:latin typeface="Consolas" panose="020B0609020204030204" pitchFamily="49" charset="0"/>
            </a:endParaRPr>
          </a:p>
          <a:p>
            <a:pPr marL="285750" indent="-285750" algn="just">
              <a:buFont typeface="Courier New" panose="02070309020205020404" pitchFamily="49" charset="0"/>
              <a:buChar char="o"/>
              <a:defRPr/>
            </a:pPr>
            <a:endParaRPr lang="es-ES" altLang="es-ES" dirty="0">
              <a:latin typeface="+mn-lt"/>
            </a:endParaRPr>
          </a:p>
          <a:p>
            <a:pPr algn="just">
              <a:defRPr/>
            </a:pPr>
            <a:r>
              <a:rPr lang="es-ES" altLang="es-ES" dirty="0">
                <a:latin typeface="+mn-lt"/>
              </a:rPr>
              <a:t>Las características pueden controlarse a través de </a:t>
            </a:r>
            <a:r>
              <a:rPr lang="es-ES" altLang="es-ES" dirty="0">
                <a:solidFill>
                  <a:srgbClr val="0000FF"/>
                </a:solidFill>
                <a:latin typeface="+mn-lt"/>
              </a:rPr>
              <a:t>sentencias condicionales</a:t>
            </a:r>
            <a:r>
              <a:rPr lang="es-ES" altLang="es-ES" dirty="0">
                <a:latin typeface="+mn-lt"/>
              </a:rPr>
              <a:t>.</a:t>
            </a:r>
          </a:p>
        </p:txBody>
      </p:sp>
    </p:spTree>
    <p:extLst>
      <p:ext uri="{BB962C8B-B14F-4D97-AF65-F5344CB8AC3E}">
        <p14:creationId xmlns:p14="http://schemas.microsoft.com/office/powerpoint/2010/main" val="2659255436"/>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dirty="0" err="1">
                <a:solidFill>
                  <a:srgbClr val="0000FF"/>
                </a:solidFill>
                <a:latin typeface="+mn-lt"/>
              </a:rPr>
              <a:t>Parameters</a:t>
            </a:r>
            <a:r>
              <a:rPr lang="es-ES" altLang="es-ES" sz="2000" b="1" dirty="0">
                <a:solidFill>
                  <a:srgbClr val="0000FF"/>
                </a:solidFill>
                <a:latin typeface="+mn-lt"/>
              </a:rPr>
              <a:t> (Parámetros de configuración)</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042515"/>
            <a:ext cx="9144000" cy="5786199"/>
          </a:xfrm>
          <a:prstGeom prst="rect">
            <a:avLst/>
          </a:prstGeom>
          <a:noFill/>
        </p:spPr>
        <p:txBody>
          <a:bodyPr wrap="square">
            <a:spAutoFit/>
          </a:bodyPr>
          <a:lstStyle/>
          <a:p>
            <a:pPr algn="just">
              <a:defRPr/>
            </a:pPr>
            <a:r>
              <a:rPr lang="es-ES" altLang="es-ES" sz="1600" u="sng" dirty="0">
                <a:latin typeface="+mn-lt"/>
              </a:rPr>
              <a:t>Criterios de calidad:</a:t>
            </a:r>
          </a:p>
          <a:p>
            <a:pPr algn="just">
              <a:defRPr/>
            </a:pPr>
            <a:r>
              <a:rPr lang="es-ES" sz="1600" b="1" i="0" dirty="0">
                <a:solidFill>
                  <a:srgbClr val="00B050"/>
                </a:solidFill>
                <a:effectLst/>
                <a:latin typeface="Source Sans Pro" panose="020B0503030403020204" pitchFamily="34" charset="0"/>
              </a:rPr>
              <a:t>✅ </a:t>
            </a:r>
            <a:r>
              <a:rPr lang="es-ES" altLang="es-ES" sz="1600" b="1" dirty="0" err="1">
                <a:latin typeface="+mn-lt"/>
              </a:rPr>
              <a:t>Preplanning</a:t>
            </a:r>
            <a:r>
              <a:rPr lang="es-ES" altLang="es-ES" sz="1600" b="1" dirty="0">
                <a:latin typeface="+mn-lt"/>
              </a:rPr>
              <a:t> </a:t>
            </a:r>
            <a:r>
              <a:rPr lang="es-ES" altLang="es-ES" sz="1600" b="1" dirty="0" err="1">
                <a:latin typeface="+mn-lt"/>
              </a:rPr>
              <a:t>effort</a:t>
            </a:r>
            <a:r>
              <a:rPr lang="es-ES" altLang="es-ES" sz="1600" b="1" dirty="0">
                <a:latin typeface="+mn-lt"/>
              </a:rPr>
              <a:t>:</a:t>
            </a:r>
            <a:r>
              <a:rPr lang="es-ES" altLang="es-ES" sz="1600" dirty="0">
                <a:latin typeface="+mn-lt"/>
              </a:rPr>
              <a:t> No requiere planificación previa significativa, ya que las extensiones se realizan de manera invasiva sin necesidad de diseñar la variabilidad con antelación.</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a:latin typeface="+mn-lt"/>
              </a:rPr>
              <a:t>Feature </a:t>
            </a:r>
            <a:r>
              <a:rPr lang="es-ES" altLang="es-ES" sz="1600" b="1" dirty="0" err="1">
                <a:latin typeface="+mn-lt"/>
              </a:rPr>
              <a:t>traceability</a:t>
            </a:r>
            <a:r>
              <a:rPr lang="es-ES" altLang="es-ES" sz="1600" b="1" dirty="0">
                <a:latin typeface="+mn-lt"/>
              </a:rPr>
              <a:t>:</a:t>
            </a:r>
            <a:r>
              <a:rPr lang="es-ES" altLang="es-ES" sz="1600" dirty="0">
                <a:latin typeface="+mn-lt"/>
              </a:rPr>
              <a:t> La trazabilidad es baja debido a la dispersión del código de las características en múltiples archivos, variables, argumentos de métodos y sentencias condicionales. Seguir el rastro de una característica requiere analizar el flujo de control y las asignaciones de variables.</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err="1">
                <a:latin typeface="+mn-lt"/>
              </a:rPr>
              <a:t>Separation</a:t>
            </a:r>
            <a:r>
              <a:rPr lang="es-ES" altLang="es-ES" sz="1600" b="1" dirty="0">
                <a:latin typeface="+mn-lt"/>
              </a:rPr>
              <a:t> </a:t>
            </a:r>
            <a:r>
              <a:rPr lang="es-ES" altLang="es-ES" sz="1600" b="1" dirty="0" err="1">
                <a:latin typeface="+mn-lt"/>
              </a:rPr>
              <a:t>of</a:t>
            </a:r>
            <a:r>
              <a:rPr lang="es-ES" altLang="es-ES" sz="1600" b="1" dirty="0">
                <a:latin typeface="+mn-lt"/>
              </a:rPr>
              <a:t> </a:t>
            </a:r>
            <a:r>
              <a:rPr lang="es-ES" altLang="es-ES" sz="1600" b="1" dirty="0" err="1">
                <a:latin typeface="+mn-lt"/>
              </a:rPr>
              <a:t>concerns</a:t>
            </a:r>
            <a:r>
              <a:rPr lang="es-ES" altLang="es-ES" sz="1600" b="1" dirty="0">
                <a:latin typeface="+mn-lt"/>
              </a:rPr>
              <a:t>:</a:t>
            </a:r>
            <a:r>
              <a:rPr lang="es-ES" altLang="es-ES" sz="1600" dirty="0">
                <a:latin typeface="+mn-lt"/>
              </a:rPr>
              <a:t> La implementación de características mediante parámetros introduce código de variabilidad que se entremezcla con la lógica base y con otras características, lo que dificulta la separación de conceptos y la modularidad.</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err="1">
                <a:latin typeface="+mn-lt"/>
              </a:rPr>
              <a:t>Information</a:t>
            </a:r>
            <a:r>
              <a:rPr lang="es-ES" altLang="es-ES" sz="1600" b="1" dirty="0">
                <a:latin typeface="+mn-lt"/>
              </a:rPr>
              <a:t> </a:t>
            </a:r>
            <a:r>
              <a:rPr lang="es-ES" altLang="es-ES" sz="1600" b="1" dirty="0" err="1">
                <a:latin typeface="+mn-lt"/>
              </a:rPr>
              <a:t>hiding</a:t>
            </a:r>
            <a:r>
              <a:rPr lang="es-ES" altLang="es-ES" sz="1600" b="1" dirty="0">
                <a:latin typeface="+mn-lt"/>
              </a:rPr>
              <a:t>:</a:t>
            </a:r>
            <a:r>
              <a:rPr lang="es-ES" altLang="es-ES" sz="1600" dirty="0">
                <a:latin typeface="+mn-lt"/>
              </a:rPr>
              <a:t> La implementación de variabilidad con parámetros rompe el principio de ocultamiento de información, ya que los parámetros son visibles y accesibles en múltiples partes del código. Además, el uso de parámetros globales acentúa este problema.</a:t>
            </a:r>
          </a:p>
          <a:p>
            <a:pPr algn="just">
              <a:defRPr/>
            </a:pPr>
            <a:endParaRPr lang="es-ES" altLang="es-ES" sz="1600" b="1" dirty="0">
              <a:latin typeface="+mn-lt"/>
            </a:endParaRPr>
          </a:p>
          <a:p>
            <a:pPr algn="just">
              <a:defRPr/>
            </a:pPr>
            <a:r>
              <a:rPr lang="es-ES" sz="1600" b="1" i="0" dirty="0">
                <a:solidFill>
                  <a:srgbClr val="FFC000"/>
                </a:solidFill>
                <a:effectLst/>
                <a:latin typeface="Google Sans"/>
              </a:rPr>
              <a:t> ▨  </a:t>
            </a:r>
            <a:r>
              <a:rPr lang="es-ES" altLang="es-ES" sz="1600" b="1" dirty="0" err="1">
                <a:latin typeface="+mn-lt"/>
              </a:rPr>
              <a:t>Granularity</a:t>
            </a:r>
            <a:r>
              <a:rPr lang="es-ES" altLang="es-ES" sz="1600" b="1" dirty="0">
                <a:latin typeface="+mn-lt"/>
              </a:rPr>
              <a:t>:</a:t>
            </a:r>
            <a:r>
              <a:rPr lang="es-ES" altLang="es-ES" sz="1600" dirty="0">
                <a:latin typeface="+mn-lt"/>
              </a:rPr>
              <a:t> Ofrece granularidad fina a nivel de sentencias y expresiones mediante condicionales (</a:t>
            </a:r>
            <a:r>
              <a:rPr lang="es-ES" altLang="es-ES" sz="1600" dirty="0" err="1">
                <a:latin typeface="+mn-lt"/>
              </a:rPr>
              <a:t>if</a:t>
            </a:r>
            <a:r>
              <a:rPr lang="es-ES" altLang="es-ES" sz="1600" dirty="0">
                <a:latin typeface="+mn-lt"/>
              </a:rPr>
              <a:t> o a ? b : c en algunos lenguajes), pero no soporta granularidad a nivel de métodos o clases sin afectar la claridad del código.</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err="1">
                <a:latin typeface="+mn-lt"/>
              </a:rPr>
              <a:t>Uniformity</a:t>
            </a:r>
            <a:r>
              <a:rPr lang="es-ES" altLang="es-ES" sz="1600" b="1" dirty="0">
                <a:latin typeface="+mn-lt"/>
              </a:rPr>
              <a:t>:</a:t>
            </a:r>
            <a:r>
              <a:rPr lang="es-ES" altLang="es-ES" sz="1600" dirty="0">
                <a:latin typeface="+mn-lt"/>
              </a:rPr>
              <a:t> Aunque los parámetros son aplicables en casi todos los lenguajes de programación, no se extienden a artefactos no relacionados con el código, como documentos de diseño, gramáticas o documentación, lo que afecta la uniformidad de la implementación.</a:t>
            </a:r>
            <a:endParaRPr lang="es-ES" sz="1600" b="1" i="1" kern="0" dirty="0">
              <a:solidFill>
                <a:srgbClr val="0000FF"/>
              </a:solidFill>
              <a:latin typeface="+mn-lt"/>
            </a:endParaRPr>
          </a:p>
        </p:txBody>
      </p:sp>
    </p:spTree>
    <p:extLst>
      <p:ext uri="{BB962C8B-B14F-4D97-AF65-F5344CB8AC3E}">
        <p14:creationId xmlns:p14="http://schemas.microsoft.com/office/powerpoint/2010/main" val="8481524"/>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dirty="0" err="1">
                <a:solidFill>
                  <a:srgbClr val="0000FF"/>
                </a:solidFill>
                <a:latin typeface="+mn-lt"/>
              </a:rPr>
              <a:t>Parameters</a:t>
            </a:r>
            <a:r>
              <a:rPr lang="es-ES" altLang="es-ES" sz="2400" b="1" dirty="0">
                <a:solidFill>
                  <a:srgbClr val="0000FF"/>
                </a:solidFill>
                <a:latin typeface="+mn-lt"/>
              </a:rPr>
              <a:t> (Parámetros de configuración)</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6896" y="1262365"/>
            <a:ext cx="9144000" cy="5262979"/>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s-ES" altLang="es-ES" sz="1600" dirty="0" err="1">
                <a:latin typeface="+mn-lt"/>
              </a:rPr>
              <a:t>Binding</a:t>
            </a:r>
            <a:r>
              <a:rPr lang="es-ES" altLang="es-ES" sz="1600" dirty="0">
                <a:latin typeface="+mn-lt"/>
              </a:rPr>
              <a:t> time: </a:t>
            </a:r>
            <a:r>
              <a:rPr lang="es-ES" altLang="es-ES" sz="1600" b="1" dirty="0">
                <a:latin typeface="+mn-lt"/>
              </a:rPr>
              <a:t>Load-time, Run-time</a:t>
            </a:r>
          </a:p>
          <a:p>
            <a:pPr marL="342900" indent="-342900" algn="just">
              <a:buFont typeface="Arial" panose="020B0604020202020204" pitchFamily="34" charset="0"/>
              <a:buChar char="•"/>
              <a:defRPr/>
            </a:pPr>
            <a:r>
              <a:rPr lang="es-ES" altLang="es-ES" sz="1600" dirty="0" err="1">
                <a:latin typeface="+mn-lt"/>
              </a:rPr>
              <a:t>Technology</a:t>
            </a:r>
            <a:r>
              <a:rPr lang="es-ES" altLang="es-ES" sz="1600" dirty="0">
                <a:latin typeface="+mn-lt"/>
              </a:rPr>
              <a:t>: </a:t>
            </a:r>
            <a:r>
              <a:rPr lang="es-ES" altLang="es-ES" sz="1600" b="1" dirty="0" err="1">
                <a:latin typeface="+mn-lt"/>
              </a:rPr>
              <a:t>Lenguage-based</a:t>
            </a:r>
            <a:endParaRPr lang="es-ES" altLang="es-ES" sz="1600" b="1" dirty="0">
              <a:latin typeface="+mn-lt"/>
            </a:endParaRPr>
          </a:p>
          <a:p>
            <a:pPr marL="342900" indent="-342900" algn="just">
              <a:buFont typeface="Arial" panose="020B0604020202020204" pitchFamily="34" charset="0"/>
              <a:buChar char="•"/>
              <a:defRPr/>
            </a:pPr>
            <a:r>
              <a:rPr lang="es-ES" altLang="es-ES" sz="1600" dirty="0" err="1">
                <a:latin typeface="+mn-lt"/>
              </a:rPr>
              <a:t>Representation</a:t>
            </a:r>
            <a:r>
              <a:rPr lang="es-ES" altLang="es-ES" sz="1600" dirty="0">
                <a:latin typeface="+mn-lt"/>
              </a:rPr>
              <a:t>: </a:t>
            </a:r>
            <a:r>
              <a:rPr lang="es-ES" altLang="es-ES" sz="1600" b="1" dirty="0" err="1">
                <a:latin typeface="+mn-lt"/>
              </a:rPr>
              <a:t>Annotation-based</a:t>
            </a:r>
            <a:endParaRPr lang="es-ES" altLang="es-ES" sz="1600" b="1" dirty="0">
              <a:latin typeface="+mn-lt"/>
            </a:endParaRPr>
          </a:p>
          <a:p>
            <a:pPr algn="just">
              <a:defRPr/>
            </a:pPr>
            <a:endParaRPr lang="es-ES" sz="1600"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Fácil de usar, bien conocido.</a:t>
            </a:r>
          </a:p>
          <a:p>
            <a:pPr marL="285750" indent="-285750" algn="just">
              <a:buFont typeface="Arial" panose="020B0604020202020204" pitchFamily="34" charset="0"/>
              <a:buChar char="•"/>
              <a:defRPr/>
            </a:pPr>
            <a:r>
              <a:rPr lang="es-ES" sz="1600" kern="0" dirty="0">
                <a:latin typeface="+mn-lt"/>
              </a:rPr>
              <a:t>Flexible y de grano fino.</a:t>
            </a:r>
          </a:p>
          <a:p>
            <a:pPr marL="285750" indent="-285750" algn="just">
              <a:buFont typeface="Arial" panose="020B0604020202020204" pitchFamily="34" charset="0"/>
              <a:buChar char="•"/>
              <a:defRPr/>
            </a:pPr>
            <a:r>
              <a:rPr lang="es-ES" sz="1600" kern="0" dirty="0">
                <a:latin typeface="+mn-lt"/>
              </a:rPr>
              <a:t>Soporte de primera clase en lenguajes de programación.</a:t>
            </a:r>
          </a:p>
          <a:p>
            <a:pPr marL="285750" indent="-285750" algn="just">
              <a:buFont typeface="Arial" panose="020B0604020202020204" pitchFamily="34" charset="0"/>
              <a:buChar char="•"/>
              <a:defRPr/>
            </a:pPr>
            <a:r>
              <a:rPr lang="es-ES" sz="1600" kern="0" dirty="0">
                <a:latin typeface="+mn-lt"/>
              </a:rPr>
              <a:t>Posibilidad de diferentes configuraciones dentro del mismo programa.</a:t>
            </a:r>
          </a:p>
          <a:p>
            <a:pPr marL="285750" indent="-285750" algn="just">
              <a:buFont typeface="Arial" panose="020B0604020202020204" pitchFamily="34" charset="0"/>
              <a:buChar char="•"/>
              <a:defRPr/>
            </a:pPr>
            <a:endParaRPr lang="es-ES" sz="1600" b="1" kern="0" dirty="0">
              <a:solidFill>
                <a:srgbClr val="C00000"/>
              </a:solidFill>
              <a:latin typeface="+mn-lt"/>
            </a:endParaRP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Todo el código se despliega, sin configuración en tiempo de compilación.</a:t>
            </a:r>
          </a:p>
          <a:p>
            <a:pPr marL="285750" indent="-285750" algn="just">
              <a:buFont typeface="Arial" panose="020B0604020202020204" pitchFamily="34" charset="0"/>
              <a:buChar char="•"/>
              <a:defRPr/>
            </a:pPr>
            <a:r>
              <a:rPr lang="es-ES" sz="1600" kern="0" dirty="0">
                <a:latin typeface="+mn-lt"/>
              </a:rPr>
              <a:t>A menudo se usa de manera ad-hoc o no disciplinada.</a:t>
            </a:r>
          </a:p>
          <a:p>
            <a:pPr marL="285750" indent="-285750" algn="just">
              <a:buFont typeface="Arial" panose="020B0604020202020204" pitchFamily="34" charset="0"/>
              <a:buChar char="•"/>
              <a:defRPr/>
            </a:pPr>
            <a:r>
              <a:rPr lang="pt-BR" sz="1600" kern="0" dirty="0">
                <a:latin typeface="+mn-lt"/>
              </a:rPr>
              <a:t>Código repetitivo o soluciones no modulares.</a:t>
            </a:r>
            <a:endParaRPr lang="es-ES" sz="1600" kern="0" dirty="0">
              <a:latin typeface="+mn-lt"/>
            </a:endParaRPr>
          </a:p>
          <a:p>
            <a:pPr marL="285750" indent="-285750" algn="just">
              <a:buFont typeface="Arial" panose="020B0604020202020204" pitchFamily="34" charset="0"/>
              <a:buChar char="•"/>
              <a:defRPr/>
            </a:pPr>
            <a:r>
              <a:rPr lang="es-ES" sz="1600" kern="0" dirty="0">
                <a:latin typeface="+mn-lt"/>
              </a:rPr>
              <a:t>Dispersión y entrelazado del conocimiento de configuración.</a:t>
            </a:r>
          </a:p>
          <a:p>
            <a:pPr marL="285750" indent="-285750" algn="just">
              <a:buFont typeface="Arial" panose="020B0604020202020204" pitchFamily="34" charset="0"/>
              <a:buChar char="•"/>
              <a:defRPr/>
            </a:pPr>
            <a:r>
              <a:rPr lang="es-ES" sz="1600" kern="0" dirty="0">
                <a:latin typeface="+mn-lt"/>
              </a:rPr>
              <a:t>La separación del código de características y el ocultamiento de información es posible, pero depende de la disciplina de los desarrolladores.</a:t>
            </a:r>
          </a:p>
          <a:p>
            <a:pPr marL="285750" indent="-285750" algn="just">
              <a:buFont typeface="Arial" panose="020B0604020202020204" pitchFamily="34" charset="0"/>
              <a:buChar char="•"/>
              <a:defRPr/>
            </a:pPr>
            <a:r>
              <a:rPr lang="es-ES" sz="1600" kern="0" dirty="0">
                <a:latin typeface="+mn-lt"/>
              </a:rPr>
              <a:t>Las extensiones típicamente requieren cambios invasivos, aunque con poca preplanificación.</a:t>
            </a:r>
          </a:p>
          <a:p>
            <a:pPr marL="285750" indent="-285750" algn="just">
              <a:buFont typeface="Arial" panose="020B0604020202020204" pitchFamily="34" charset="0"/>
              <a:buChar char="•"/>
              <a:defRPr/>
            </a:pPr>
            <a:r>
              <a:rPr lang="es-ES" sz="1600" kern="0" dirty="0">
                <a:latin typeface="+mn-lt"/>
              </a:rPr>
              <a:t>No hay soporte para artefactos no relacionados con el código.</a:t>
            </a:r>
          </a:p>
          <a:p>
            <a:pPr marL="285750" indent="-285750" algn="just">
              <a:buFont typeface="Arial" panose="020B0604020202020204" pitchFamily="34" charset="0"/>
              <a:buChar char="•"/>
              <a:defRPr/>
            </a:pPr>
            <a:r>
              <a:rPr lang="es-ES" sz="1600" kern="0" dirty="0">
                <a:latin typeface="+mn-lt"/>
              </a:rPr>
              <a:t>El rastreo entre características y código no es trivial, lo que dificulta su análisis estático.</a:t>
            </a:r>
          </a:p>
        </p:txBody>
      </p:sp>
    </p:spTree>
    <p:extLst>
      <p:ext uri="{BB962C8B-B14F-4D97-AF65-F5344CB8AC3E}">
        <p14:creationId xmlns:p14="http://schemas.microsoft.com/office/powerpoint/2010/main" val="22630435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7544" y="1772816"/>
            <a:ext cx="4392488"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53866198"/>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Design</a:t>
            </a:r>
            <a:r>
              <a:rPr lang="es-ES" altLang="es-ES" sz="2400" b="1" i="1" dirty="0">
                <a:solidFill>
                  <a:srgbClr val="0000FF"/>
                </a:solidFill>
                <a:latin typeface="+mn-lt"/>
              </a:rPr>
              <a:t> </a:t>
            </a:r>
            <a:r>
              <a:rPr lang="es-ES" altLang="es-ES" sz="2400" b="1" i="1" dirty="0" err="1">
                <a:solidFill>
                  <a:srgbClr val="0000FF"/>
                </a:solidFill>
                <a:latin typeface="+mn-lt"/>
              </a:rPr>
              <a:t>Patterns</a:t>
            </a:r>
            <a:r>
              <a:rPr lang="es-ES" altLang="es-ES" sz="2400" b="1" i="1" dirty="0">
                <a:solidFill>
                  <a:srgbClr val="0000FF"/>
                </a:solidFill>
                <a:latin typeface="+mn-lt"/>
              </a:rPr>
              <a:t> </a:t>
            </a:r>
            <a:r>
              <a:rPr lang="es-ES" altLang="es-ES" sz="2400" b="1" dirty="0">
                <a:solidFill>
                  <a:srgbClr val="0000FF"/>
                </a:solidFill>
                <a:latin typeface="+mn-lt"/>
              </a:rPr>
              <a:t>(Patrones de diseño)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69715"/>
            <a:ext cx="5254824" cy="4524315"/>
          </a:xfrm>
          <a:prstGeom prst="rect">
            <a:avLst/>
          </a:prstGeom>
          <a:noFill/>
        </p:spPr>
        <p:txBody>
          <a:bodyPr wrap="square">
            <a:spAutoFit/>
          </a:bodyPr>
          <a:lstStyle/>
          <a:p>
            <a:pPr algn="just">
              <a:defRPr/>
            </a:pPr>
            <a:r>
              <a:rPr lang="es-ES" sz="1800" kern="0" dirty="0">
                <a:latin typeface="+mn-lt"/>
              </a:rPr>
              <a:t>Los </a:t>
            </a:r>
            <a:r>
              <a:rPr lang="es-ES" sz="1800" kern="0" dirty="0">
                <a:solidFill>
                  <a:srgbClr val="0000FF"/>
                </a:solidFill>
                <a:latin typeface="+mn-lt"/>
              </a:rPr>
              <a:t>patrones de diseño </a:t>
            </a:r>
            <a:r>
              <a:rPr lang="es-ES" sz="1800" kern="0" dirty="0">
                <a:latin typeface="+mn-lt"/>
              </a:rPr>
              <a:t>son descripciones de objetos y clases que colaboran para resolver un problema de diseño en un contexto específico [Gamma et al. 1995]. Son ampliamente utilizados en programación orientada a objetos y su uso está bien documentado.</a:t>
            </a:r>
          </a:p>
          <a:p>
            <a:pPr algn="just">
              <a:defRPr/>
            </a:pPr>
            <a:endParaRPr lang="es-ES" kern="0" dirty="0">
              <a:latin typeface="+mn-lt"/>
            </a:endParaRPr>
          </a:p>
          <a:p>
            <a:pPr algn="just">
              <a:defRPr/>
            </a:pPr>
            <a:r>
              <a:rPr lang="es-ES" kern="0" dirty="0">
                <a:latin typeface="+mn-lt"/>
              </a:rPr>
              <a:t>En SPL, son </a:t>
            </a:r>
            <a:r>
              <a:rPr lang="es-ES" kern="0" dirty="0">
                <a:solidFill>
                  <a:srgbClr val="0000FF"/>
                </a:solidFill>
                <a:latin typeface="+mn-lt"/>
              </a:rPr>
              <a:t>s</a:t>
            </a:r>
            <a:r>
              <a:rPr lang="es-ES" sz="1800" kern="0" dirty="0">
                <a:solidFill>
                  <a:srgbClr val="0000FF"/>
                </a:solidFill>
                <a:latin typeface="+mn-lt"/>
              </a:rPr>
              <a:t>oluciones reutilizables que estructuran el código para permitir variabilidad de manera modular y flexible.</a:t>
            </a:r>
          </a:p>
          <a:p>
            <a:pPr algn="just">
              <a:defRPr/>
            </a:pPr>
            <a:endParaRPr lang="es-ES" b="1" i="1" kern="0" dirty="0">
              <a:solidFill>
                <a:srgbClr val="0000FF"/>
              </a:solidFill>
              <a:latin typeface="+mn-lt"/>
            </a:endParaRPr>
          </a:p>
          <a:p>
            <a:pPr algn="just">
              <a:defRPr/>
            </a:pPr>
            <a:r>
              <a:rPr lang="es-ES" sz="1800" u="sng" kern="0" dirty="0">
                <a:latin typeface="+mn-lt"/>
              </a:rPr>
              <a:t>Patrones relevantes para la implementación de la variabilidad:</a:t>
            </a:r>
          </a:p>
          <a:p>
            <a:pPr marL="285750" indent="-285750" algn="just">
              <a:buFont typeface="Arial" panose="020B0604020202020204" pitchFamily="34" charset="0"/>
              <a:buChar char="•"/>
              <a:defRPr/>
            </a:pPr>
            <a:r>
              <a:rPr lang="es-ES" sz="1800" b="1" i="1" kern="0" dirty="0" err="1">
                <a:solidFill>
                  <a:srgbClr val="0000FF"/>
                </a:solidFill>
                <a:latin typeface="+mn-lt"/>
              </a:rPr>
              <a:t>Observer</a:t>
            </a:r>
            <a:r>
              <a:rPr lang="es-ES" sz="1800" b="1" i="1" kern="0" dirty="0">
                <a:solidFill>
                  <a:srgbClr val="0000FF"/>
                </a:solidFill>
                <a:latin typeface="+mn-lt"/>
              </a:rPr>
              <a:t> </a:t>
            </a:r>
            <a:r>
              <a:rPr lang="es-ES" sz="1800" kern="0" dirty="0">
                <a:solidFill>
                  <a:srgbClr val="0000FF"/>
                </a:solidFill>
                <a:latin typeface="+mn-lt"/>
              </a:rPr>
              <a:t>(Observador)</a:t>
            </a:r>
          </a:p>
          <a:p>
            <a:pPr marL="285750" indent="-285750" algn="just">
              <a:buFont typeface="Arial" panose="020B0604020202020204" pitchFamily="34" charset="0"/>
              <a:buChar char="•"/>
              <a:defRPr/>
            </a:pPr>
            <a:r>
              <a:rPr lang="es-ES" b="1" i="1" kern="0" dirty="0" err="1">
                <a:solidFill>
                  <a:srgbClr val="0000FF"/>
                </a:solidFill>
                <a:latin typeface="+mn-lt"/>
              </a:rPr>
              <a:t>Template</a:t>
            </a:r>
            <a:r>
              <a:rPr lang="es-ES" b="1" i="1" kern="0" dirty="0">
                <a:solidFill>
                  <a:srgbClr val="0000FF"/>
                </a:solidFill>
                <a:latin typeface="+mn-lt"/>
              </a:rPr>
              <a:t> </a:t>
            </a:r>
            <a:r>
              <a:rPr lang="es-ES" b="1" i="1" kern="0" dirty="0" err="1">
                <a:solidFill>
                  <a:srgbClr val="0000FF"/>
                </a:solidFill>
                <a:latin typeface="+mn-lt"/>
              </a:rPr>
              <a:t>Method</a:t>
            </a:r>
            <a:r>
              <a:rPr lang="es-ES" b="1" i="1" kern="0" dirty="0">
                <a:solidFill>
                  <a:srgbClr val="0000FF"/>
                </a:solidFill>
                <a:latin typeface="+mn-lt"/>
              </a:rPr>
              <a:t> </a:t>
            </a:r>
            <a:r>
              <a:rPr lang="es-ES" kern="0" dirty="0">
                <a:solidFill>
                  <a:srgbClr val="0000FF"/>
                </a:solidFill>
                <a:latin typeface="+mn-lt"/>
              </a:rPr>
              <a:t>(Método plantilla)</a:t>
            </a:r>
          </a:p>
          <a:p>
            <a:pPr marL="285750" indent="-285750" algn="just">
              <a:buFont typeface="Arial" panose="020B0604020202020204" pitchFamily="34" charset="0"/>
              <a:buChar char="•"/>
              <a:defRPr/>
            </a:pPr>
            <a:r>
              <a:rPr lang="es-ES" sz="1800" b="1" i="1" kern="0" dirty="0" err="1">
                <a:solidFill>
                  <a:srgbClr val="0000FF"/>
                </a:solidFill>
                <a:latin typeface="+mn-lt"/>
              </a:rPr>
              <a:t>Strategy</a:t>
            </a:r>
            <a:r>
              <a:rPr lang="es-ES" sz="1800" b="1" i="1" kern="0" dirty="0">
                <a:solidFill>
                  <a:srgbClr val="0000FF"/>
                </a:solidFill>
                <a:latin typeface="+mn-lt"/>
              </a:rPr>
              <a:t> </a:t>
            </a:r>
            <a:r>
              <a:rPr lang="es-ES" sz="1800" kern="0" dirty="0">
                <a:solidFill>
                  <a:srgbClr val="0000FF"/>
                </a:solidFill>
                <a:latin typeface="+mn-lt"/>
              </a:rPr>
              <a:t>(</a:t>
            </a:r>
            <a:r>
              <a:rPr lang="es-ES" kern="0" dirty="0">
                <a:solidFill>
                  <a:srgbClr val="0000FF"/>
                </a:solidFill>
                <a:latin typeface="+mn-lt"/>
              </a:rPr>
              <a:t>Estrategia)</a:t>
            </a:r>
          </a:p>
          <a:p>
            <a:pPr marL="285750" indent="-285750" algn="just">
              <a:buFont typeface="Arial" panose="020B0604020202020204" pitchFamily="34" charset="0"/>
              <a:buChar char="•"/>
              <a:defRPr/>
            </a:pPr>
            <a:r>
              <a:rPr lang="es-ES" b="1" i="1" kern="0" dirty="0" err="1">
                <a:solidFill>
                  <a:srgbClr val="0000FF"/>
                </a:solidFill>
                <a:latin typeface="+mn-lt"/>
              </a:rPr>
              <a:t>Decorator</a:t>
            </a:r>
            <a:r>
              <a:rPr lang="es-ES" b="1" i="1" kern="0" dirty="0">
                <a:solidFill>
                  <a:srgbClr val="0000FF"/>
                </a:solidFill>
                <a:latin typeface="+mn-lt"/>
              </a:rPr>
              <a:t> </a:t>
            </a:r>
            <a:r>
              <a:rPr lang="es-ES" kern="0" dirty="0">
                <a:solidFill>
                  <a:srgbClr val="0000FF"/>
                </a:solidFill>
                <a:latin typeface="+mn-lt"/>
              </a:rPr>
              <a:t>(Decorador)</a:t>
            </a:r>
            <a:endParaRPr lang="es-ES" sz="1800" kern="0" dirty="0">
              <a:solidFill>
                <a:srgbClr val="0000FF"/>
              </a:solidFill>
              <a:latin typeface="+mn-lt"/>
            </a:endParaRPr>
          </a:p>
        </p:txBody>
      </p:sp>
      <p:sp>
        <p:nvSpPr>
          <p:cNvPr id="8" name="CuadroTexto 7">
            <a:extLst>
              <a:ext uri="{FF2B5EF4-FFF2-40B4-BE49-F238E27FC236}">
                <a16:creationId xmlns:a16="http://schemas.microsoft.com/office/drawing/2014/main" id="{6CFCF6F2-04EE-4373-BBA7-D66BF23A31DB}"/>
              </a:ext>
            </a:extLst>
          </p:cNvPr>
          <p:cNvSpPr txBox="1"/>
          <p:nvPr/>
        </p:nvSpPr>
        <p:spPr>
          <a:xfrm>
            <a:off x="5364088" y="1508214"/>
            <a:ext cx="3384376" cy="646331"/>
          </a:xfrm>
          <a:prstGeom prst="rect">
            <a:avLst/>
          </a:prstGeom>
          <a:noFill/>
          <a:ln w="38100">
            <a:solidFill>
              <a:schemeClr val="tx1"/>
            </a:solidFill>
          </a:ln>
        </p:spPr>
        <p:txBody>
          <a:bodyPr wrap="square">
            <a:spAutoFit/>
          </a:bodyPr>
          <a:lstStyle/>
          <a:p>
            <a:pPr algn="just">
              <a:defRPr/>
            </a:pPr>
            <a:r>
              <a:rPr lang="es-ES" i="1" kern="0" dirty="0">
                <a:latin typeface="+mn-lt"/>
              </a:rPr>
              <a:t>Catálogo de patrones de diseño: </a:t>
            </a:r>
            <a:r>
              <a:rPr lang="es-ES" altLang="es-ES" i="1" dirty="0">
                <a:latin typeface="+mn-lt"/>
              </a:rPr>
              <a:t> </a:t>
            </a:r>
            <a:r>
              <a:rPr lang="es-ES" altLang="es-ES" dirty="0">
                <a:latin typeface="+mn-lt"/>
                <a:hlinkClick r:id="rId2"/>
              </a:rPr>
              <a:t>https://refactoring.guru/</a:t>
            </a:r>
            <a:r>
              <a:rPr lang="es-ES" altLang="es-ES" dirty="0">
                <a:latin typeface="+mn-lt"/>
              </a:rPr>
              <a:t> </a:t>
            </a:r>
          </a:p>
        </p:txBody>
      </p:sp>
      <p:pic>
        <p:nvPicPr>
          <p:cNvPr id="1026" name="Picture 2">
            <a:extLst>
              <a:ext uri="{FF2B5EF4-FFF2-40B4-BE49-F238E27FC236}">
                <a16:creationId xmlns:a16="http://schemas.microsoft.com/office/drawing/2014/main" id="{B9E06479-3895-4721-A575-6DB3B87CC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512437"/>
            <a:ext cx="3889176" cy="388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92691"/>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Observer</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observador)</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69715"/>
            <a:ext cx="9144000" cy="5355312"/>
          </a:xfrm>
          <a:prstGeom prst="rect">
            <a:avLst/>
          </a:prstGeom>
          <a:noFill/>
        </p:spPr>
        <p:txBody>
          <a:bodyPr wrap="square">
            <a:spAutoFit/>
          </a:bodyPr>
          <a:lstStyle/>
          <a:p>
            <a:pPr algn="just">
              <a:defRPr/>
            </a:pPr>
            <a:r>
              <a:rPr lang="es-ES" sz="1800" kern="0" dirty="0">
                <a:latin typeface="+mn-lt"/>
              </a:rPr>
              <a:t>También conocido como el patrón </a:t>
            </a:r>
            <a:r>
              <a:rPr lang="es-ES" sz="1800" i="1" kern="0" dirty="0" err="1">
                <a:solidFill>
                  <a:srgbClr val="0000FF"/>
                </a:solidFill>
                <a:latin typeface="+mn-lt"/>
              </a:rPr>
              <a:t>publish</a:t>
            </a:r>
            <a:r>
              <a:rPr lang="es-ES" sz="1800" i="1" kern="0" dirty="0">
                <a:solidFill>
                  <a:srgbClr val="0000FF"/>
                </a:solidFill>
                <a:latin typeface="+mn-lt"/>
              </a:rPr>
              <a:t>/subscribe </a:t>
            </a:r>
            <a:r>
              <a:rPr lang="es-ES" sz="1800" kern="0" dirty="0">
                <a:latin typeface="+mn-lt"/>
              </a:rPr>
              <a:t>(</a:t>
            </a:r>
            <a:r>
              <a:rPr lang="es-ES" sz="1800" kern="0" dirty="0">
                <a:solidFill>
                  <a:srgbClr val="0000FF"/>
                </a:solidFill>
                <a:latin typeface="+mn-lt"/>
              </a:rPr>
              <a:t>publicación/subscripción</a:t>
            </a:r>
            <a:r>
              <a:rPr lang="es-ES" sz="1800" kern="0" dirty="0">
                <a:latin typeface="+mn-lt"/>
              </a:rPr>
              <a:t>). Se usa para el manejo distribuido de eventos. Permite que un sujeto notifique a los observadores registrados sobre cambios en su estado sin acoplamiento fuerte. </a:t>
            </a:r>
          </a:p>
          <a:p>
            <a:pPr algn="just">
              <a:defRPr/>
            </a:pPr>
            <a:endParaRPr lang="es-ES" kern="0" dirty="0">
              <a:latin typeface="+mn-lt"/>
            </a:endParaRPr>
          </a:p>
          <a:p>
            <a:pPr algn="just">
              <a:defRPr/>
            </a:pPr>
            <a:endParaRPr lang="es-ES" sz="1800" kern="0" dirty="0">
              <a:latin typeface="+mn-lt"/>
            </a:endParaRPr>
          </a:p>
          <a:p>
            <a:pPr algn="just">
              <a:defRPr/>
            </a:pPr>
            <a:endParaRPr lang="es-ES" kern="0" dirty="0">
              <a:latin typeface="+mn-lt"/>
            </a:endParaRPr>
          </a:p>
          <a:p>
            <a:pPr algn="just">
              <a:defRPr/>
            </a:pPr>
            <a:endParaRPr lang="es-ES" sz="1800" kern="0" dirty="0">
              <a:latin typeface="+mn-lt"/>
            </a:endParaRPr>
          </a:p>
          <a:p>
            <a:pPr algn="just">
              <a:defRPr/>
            </a:pPr>
            <a:endParaRPr lang="es-ES" kern="0" dirty="0">
              <a:latin typeface="+mn-lt"/>
            </a:endParaRPr>
          </a:p>
          <a:p>
            <a:pPr algn="just">
              <a:defRPr/>
            </a:pPr>
            <a:endParaRPr lang="es-ES" sz="1800" kern="0" dirty="0">
              <a:latin typeface="+mn-lt"/>
            </a:endParaRPr>
          </a:p>
          <a:p>
            <a:pPr algn="just">
              <a:defRPr/>
            </a:pPr>
            <a:endParaRPr lang="es-ES" kern="0" dirty="0">
              <a:latin typeface="+mn-lt"/>
            </a:endParaRPr>
          </a:p>
          <a:p>
            <a:pPr algn="just">
              <a:defRPr/>
            </a:pPr>
            <a:endParaRPr lang="es-ES" sz="1800" kern="0" dirty="0">
              <a:latin typeface="+mn-lt"/>
            </a:endParaRPr>
          </a:p>
          <a:p>
            <a:pPr algn="just">
              <a:defRPr/>
            </a:pPr>
            <a:endParaRPr lang="es-ES" kern="0" dirty="0">
              <a:latin typeface="+mn-lt"/>
            </a:endParaRPr>
          </a:p>
          <a:p>
            <a:pPr algn="just">
              <a:defRPr/>
            </a:pPr>
            <a:r>
              <a:rPr lang="es-ES" sz="1800" kern="0" dirty="0">
                <a:latin typeface="+mn-lt"/>
              </a:rPr>
              <a:t>En SPL, el patrón observador facilita la adición y eliminación de características, siempre que una característica pueda implementarse como un observador. </a:t>
            </a:r>
            <a:r>
              <a:rPr lang="es-ES" sz="1800" kern="0" dirty="0">
                <a:solidFill>
                  <a:srgbClr val="0000FF"/>
                </a:solidFill>
                <a:latin typeface="+mn-lt"/>
              </a:rPr>
              <a:t>Cada característica implementa la interfaz de observador</a:t>
            </a:r>
            <a:r>
              <a:rPr lang="es-ES" sz="1800" kern="0" dirty="0">
                <a:latin typeface="+mn-lt"/>
              </a:rPr>
              <a:t> y se registra en el sujeto para eventos relevantes (</a:t>
            </a:r>
            <a:r>
              <a:rPr lang="es-ES" sz="1800" kern="0" dirty="0" err="1">
                <a:latin typeface="+mn-lt"/>
              </a:rPr>
              <a:t>e.g</a:t>
            </a:r>
            <a:r>
              <a:rPr lang="es-ES" sz="1800" kern="0" dirty="0">
                <a:latin typeface="+mn-lt"/>
              </a:rPr>
              <a:t>., abrir un archivo, enviar un correo, confirmar una transacción, imprimir los nodos de un grafo). </a:t>
            </a:r>
            <a:r>
              <a:rPr lang="es-ES" sz="1800" kern="0" dirty="0">
                <a:solidFill>
                  <a:srgbClr val="0000FF"/>
                </a:solidFill>
                <a:latin typeface="+mn-lt"/>
              </a:rPr>
              <a:t>La variabilidad se logra registrando o no los observadores.</a:t>
            </a:r>
            <a:r>
              <a:rPr lang="es-ES" sz="1800" kern="0" dirty="0">
                <a:latin typeface="+mn-lt"/>
              </a:rPr>
              <a:t> El código de diferentes características puede separarse en clases de observadores distintas. De este modo, se pueden añadir características adicionales sin modificar la implementación del </a:t>
            </a:r>
            <a:r>
              <a:rPr lang="es-ES" sz="1800" kern="0" dirty="0">
                <a:solidFill>
                  <a:srgbClr val="0000FF"/>
                </a:solidFill>
                <a:latin typeface="+mn-lt"/>
              </a:rPr>
              <a:t>sujeto (la parte común a todos los productos de la SPL)</a:t>
            </a:r>
            <a:r>
              <a:rPr lang="es-ES" sz="1800" kern="0" dirty="0">
                <a:latin typeface="+mn-lt"/>
              </a:rPr>
              <a:t>.</a:t>
            </a:r>
          </a:p>
        </p:txBody>
      </p:sp>
      <p:sp>
        <p:nvSpPr>
          <p:cNvPr id="8" name="CuadroTexto 7">
            <a:extLst>
              <a:ext uri="{FF2B5EF4-FFF2-40B4-BE49-F238E27FC236}">
                <a16:creationId xmlns:a16="http://schemas.microsoft.com/office/drawing/2014/main" id="{6CFCF6F2-04EE-4373-BBA7-D66BF23A31DB}"/>
              </a:ext>
            </a:extLst>
          </p:cNvPr>
          <p:cNvSpPr txBox="1"/>
          <p:nvPr/>
        </p:nvSpPr>
        <p:spPr>
          <a:xfrm>
            <a:off x="6062932" y="2341990"/>
            <a:ext cx="2904691" cy="923330"/>
          </a:xfrm>
          <a:prstGeom prst="rect">
            <a:avLst/>
          </a:prstGeom>
          <a:noFill/>
          <a:ln w="38100">
            <a:solidFill>
              <a:schemeClr val="tx1"/>
            </a:solidFill>
          </a:ln>
        </p:spPr>
        <p:txBody>
          <a:bodyPr wrap="square">
            <a:spAutoFit/>
          </a:bodyPr>
          <a:lstStyle/>
          <a:p>
            <a:pPr algn="just">
              <a:defRPr/>
            </a:pPr>
            <a:r>
              <a:rPr lang="es-ES" i="1" kern="0" dirty="0">
                <a:latin typeface="+mn-lt"/>
              </a:rPr>
              <a:t>Más información:</a:t>
            </a:r>
          </a:p>
          <a:p>
            <a:pPr algn="just">
              <a:defRPr/>
            </a:pPr>
            <a:r>
              <a:rPr lang="es-ES" altLang="es-ES" i="1" dirty="0">
                <a:latin typeface="+mn-lt"/>
                <a:hlinkClick r:id="rId2"/>
              </a:rPr>
              <a:t>https://refactoring.guru/es/design-patterns/observer</a:t>
            </a:r>
            <a:r>
              <a:rPr lang="es-ES" altLang="es-ES" i="1" dirty="0">
                <a:latin typeface="+mn-lt"/>
              </a:rPr>
              <a:t> </a:t>
            </a:r>
            <a:endParaRPr lang="es-ES" altLang="es-ES" dirty="0">
              <a:latin typeface="+mn-lt"/>
            </a:endParaRPr>
          </a:p>
        </p:txBody>
      </p:sp>
      <p:pic>
        <p:nvPicPr>
          <p:cNvPr id="9" name="Imagen 8">
            <a:extLst>
              <a:ext uri="{FF2B5EF4-FFF2-40B4-BE49-F238E27FC236}">
                <a16:creationId xmlns:a16="http://schemas.microsoft.com/office/drawing/2014/main" id="{2B5E444D-A83D-4B2B-8191-9F083C3F494A}"/>
              </a:ext>
            </a:extLst>
          </p:cNvPr>
          <p:cNvPicPr>
            <a:picLocks noChangeAspect="1"/>
          </p:cNvPicPr>
          <p:nvPr/>
        </p:nvPicPr>
        <p:blipFill>
          <a:blip r:embed="rId3"/>
          <a:stretch>
            <a:fillRect/>
          </a:stretch>
        </p:blipFill>
        <p:spPr>
          <a:xfrm>
            <a:off x="589255" y="2248875"/>
            <a:ext cx="4896544" cy="2389278"/>
          </a:xfrm>
          <a:prstGeom prst="rect">
            <a:avLst/>
          </a:prstGeom>
        </p:spPr>
      </p:pic>
    </p:spTree>
    <p:extLst>
      <p:ext uri="{BB962C8B-B14F-4D97-AF65-F5344CB8AC3E}">
        <p14:creationId xmlns:p14="http://schemas.microsoft.com/office/powerpoint/2010/main" val="1154774029"/>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30262"/>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Observer</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observador)</a:t>
            </a:r>
          </a:p>
        </p:txBody>
      </p:sp>
      <p:pic>
        <p:nvPicPr>
          <p:cNvPr id="10" name="Imagen 9">
            <a:extLst>
              <a:ext uri="{FF2B5EF4-FFF2-40B4-BE49-F238E27FC236}">
                <a16:creationId xmlns:a16="http://schemas.microsoft.com/office/drawing/2014/main" id="{AE4F0867-E670-475B-91B6-65B6B2DB95BA}"/>
              </a:ext>
            </a:extLst>
          </p:cNvPr>
          <p:cNvPicPr>
            <a:picLocks noChangeAspect="1"/>
          </p:cNvPicPr>
          <p:nvPr/>
        </p:nvPicPr>
        <p:blipFill>
          <a:blip r:embed="rId2"/>
          <a:stretch>
            <a:fillRect/>
          </a:stretch>
        </p:blipFill>
        <p:spPr>
          <a:xfrm>
            <a:off x="2602632" y="1369715"/>
            <a:ext cx="6385170" cy="5331109"/>
          </a:xfrm>
          <a:prstGeom prst="rect">
            <a:avLst/>
          </a:prstGeom>
        </p:spPr>
      </p:pic>
      <p:sp>
        <p:nvSpPr>
          <p:cNvPr id="13" name="CuadroTexto 12">
            <a:extLst>
              <a:ext uri="{FF2B5EF4-FFF2-40B4-BE49-F238E27FC236}">
                <a16:creationId xmlns:a16="http://schemas.microsoft.com/office/drawing/2014/main" id="{0C74D839-2640-4849-8CF0-15B19A3D8C66}"/>
              </a:ext>
            </a:extLst>
          </p:cNvPr>
          <p:cNvSpPr txBox="1"/>
          <p:nvPr/>
        </p:nvSpPr>
        <p:spPr>
          <a:xfrm>
            <a:off x="0" y="1353541"/>
            <a:ext cx="2627784" cy="5262979"/>
          </a:xfrm>
          <a:prstGeom prst="rect">
            <a:avLst/>
          </a:prstGeom>
          <a:noFill/>
        </p:spPr>
        <p:txBody>
          <a:bodyPr wrap="square">
            <a:spAutoFit/>
          </a:bodyPr>
          <a:lstStyle/>
          <a:p>
            <a:pPr algn="just">
              <a:defRPr/>
            </a:pPr>
            <a:r>
              <a:rPr lang="es-ES" sz="1400" u="sng" kern="0" dirty="0">
                <a:latin typeface="+mn-lt"/>
              </a:rPr>
              <a:t>Ejemplo:</a:t>
            </a:r>
          </a:p>
          <a:p>
            <a:pPr algn="just">
              <a:defRPr/>
            </a:pPr>
            <a:r>
              <a:rPr lang="es-ES" sz="1400" kern="0" dirty="0">
                <a:latin typeface="+mn-lt"/>
              </a:rPr>
              <a:t>Adaptamos el patrón observador para desacoplar el código de características dentro de los métodos de impresión de nuestro ejemplo de grafo. La implementación base del grafo actúa como sujeto, y las aristas emiten notificaciones cuando se imprimen. Estas notificaciones son consumidas por los observadores </a:t>
            </a:r>
            <a:r>
              <a:rPr lang="es-ES" sz="1400" b="1" kern="0" dirty="0" err="1">
                <a:latin typeface="+mn-lt"/>
              </a:rPr>
              <a:t>WeightPrintObserver</a:t>
            </a:r>
            <a:r>
              <a:rPr lang="es-ES" sz="1400" kern="0" dirty="0">
                <a:latin typeface="+mn-lt"/>
              </a:rPr>
              <a:t> y </a:t>
            </a:r>
            <a:r>
              <a:rPr lang="es-ES" sz="1400" b="1" kern="0" dirty="0" err="1">
                <a:latin typeface="+mn-lt"/>
              </a:rPr>
              <a:t>ColorPrintObserver</a:t>
            </a:r>
            <a:r>
              <a:rPr lang="es-ES" sz="1400" kern="0" dirty="0">
                <a:latin typeface="+mn-lt"/>
              </a:rPr>
              <a:t>, que implementan las partes de las características </a:t>
            </a:r>
            <a:r>
              <a:rPr lang="es-ES" sz="1400" b="1" kern="0" dirty="0" err="1">
                <a:latin typeface="+mn-lt"/>
              </a:rPr>
              <a:t>Weighted</a:t>
            </a:r>
            <a:r>
              <a:rPr lang="es-ES" sz="1400" kern="0" dirty="0">
                <a:latin typeface="+mn-lt"/>
              </a:rPr>
              <a:t> y </a:t>
            </a:r>
            <a:r>
              <a:rPr lang="es-ES" sz="1400" b="1" kern="0" dirty="0" err="1">
                <a:latin typeface="+mn-lt"/>
              </a:rPr>
              <a:t>Colored</a:t>
            </a:r>
            <a:r>
              <a:rPr lang="es-ES" sz="1400" kern="0" dirty="0">
                <a:latin typeface="+mn-lt"/>
              </a:rPr>
              <a:t>, respectivamente. Cabe destacar que el mecanismo de observador es general; podríamos usarlo también para implementar otras características además de la impresión en el mismo punto de extensión sin modificar el código base.</a:t>
            </a:r>
          </a:p>
        </p:txBody>
      </p:sp>
      <p:pic>
        <p:nvPicPr>
          <p:cNvPr id="15" name="Imagen 14">
            <a:extLst>
              <a:ext uri="{FF2B5EF4-FFF2-40B4-BE49-F238E27FC236}">
                <a16:creationId xmlns:a16="http://schemas.microsoft.com/office/drawing/2014/main" id="{355838D4-2A2E-40C9-B336-35020C0D9B5B}"/>
              </a:ext>
            </a:extLst>
          </p:cNvPr>
          <p:cNvPicPr>
            <a:picLocks noChangeAspect="1"/>
          </p:cNvPicPr>
          <p:nvPr/>
        </p:nvPicPr>
        <p:blipFill>
          <a:blip r:embed="rId3"/>
          <a:stretch>
            <a:fillRect/>
          </a:stretch>
        </p:blipFill>
        <p:spPr>
          <a:xfrm>
            <a:off x="2602632" y="5157192"/>
            <a:ext cx="3175051" cy="1296144"/>
          </a:xfrm>
          <a:prstGeom prst="rect">
            <a:avLst/>
          </a:prstGeom>
        </p:spPr>
      </p:pic>
      <p:sp>
        <p:nvSpPr>
          <p:cNvPr id="4" name="Rectángulo 3">
            <a:extLst>
              <a:ext uri="{FF2B5EF4-FFF2-40B4-BE49-F238E27FC236}">
                <a16:creationId xmlns:a16="http://schemas.microsoft.com/office/drawing/2014/main" id="{59ED9F66-B572-4FA7-A9B2-0A0D54E1AD9D}"/>
              </a:ext>
            </a:extLst>
          </p:cNvPr>
          <p:cNvSpPr/>
          <p:nvPr/>
        </p:nvSpPr>
        <p:spPr>
          <a:xfrm>
            <a:off x="4034654" y="5515197"/>
            <a:ext cx="393357" cy="157239"/>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30465361"/>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Template</a:t>
            </a:r>
            <a:r>
              <a:rPr lang="es-ES" altLang="es-ES" sz="2400" b="1" i="1" dirty="0">
                <a:solidFill>
                  <a:srgbClr val="0000FF"/>
                </a:solidFill>
                <a:latin typeface="+mn-lt"/>
              </a:rPr>
              <a:t> </a:t>
            </a:r>
            <a:r>
              <a:rPr lang="es-ES" altLang="es-ES" sz="2400" b="1" i="1" dirty="0" err="1">
                <a:solidFill>
                  <a:srgbClr val="0000FF"/>
                </a:solidFill>
                <a:latin typeface="+mn-lt"/>
              </a:rPr>
              <a:t>Method</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Plantilla Método)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69715"/>
            <a:ext cx="9144000" cy="923330"/>
          </a:xfrm>
          <a:prstGeom prst="rect">
            <a:avLst/>
          </a:prstGeom>
          <a:noFill/>
        </p:spPr>
        <p:txBody>
          <a:bodyPr wrap="square">
            <a:spAutoFit/>
          </a:bodyPr>
          <a:lstStyle/>
          <a:p>
            <a:pPr algn="just">
              <a:defRPr/>
            </a:pPr>
            <a:r>
              <a:rPr lang="es-ES" sz="1800" kern="0" dirty="0">
                <a:latin typeface="+mn-lt"/>
              </a:rPr>
              <a:t>Define la </a:t>
            </a:r>
            <a:r>
              <a:rPr lang="es-ES" sz="1800" kern="0" dirty="0">
                <a:solidFill>
                  <a:srgbClr val="0000FF"/>
                </a:solidFill>
                <a:latin typeface="+mn-lt"/>
              </a:rPr>
              <a:t>estructura de un algoritmo</a:t>
            </a:r>
            <a:r>
              <a:rPr lang="es-ES" sz="1800" kern="0" dirty="0">
                <a:latin typeface="+mn-lt"/>
              </a:rPr>
              <a:t> en una superclase y delega pasos específicos a subclases. Esto permite la variabilidad al redefinir pasos concretos sin cambiar la estructura global del algoritmo.</a:t>
            </a:r>
          </a:p>
        </p:txBody>
      </p:sp>
      <p:sp>
        <p:nvSpPr>
          <p:cNvPr id="8" name="CuadroTexto 7">
            <a:extLst>
              <a:ext uri="{FF2B5EF4-FFF2-40B4-BE49-F238E27FC236}">
                <a16:creationId xmlns:a16="http://schemas.microsoft.com/office/drawing/2014/main" id="{6CFCF6F2-04EE-4373-BBA7-D66BF23A31DB}"/>
              </a:ext>
            </a:extLst>
          </p:cNvPr>
          <p:cNvSpPr txBox="1"/>
          <p:nvPr/>
        </p:nvSpPr>
        <p:spPr>
          <a:xfrm>
            <a:off x="230776" y="5646122"/>
            <a:ext cx="3379388" cy="923330"/>
          </a:xfrm>
          <a:prstGeom prst="rect">
            <a:avLst/>
          </a:prstGeom>
          <a:noFill/>
          <a:ln w="38100">
            <a:solidFill>
              <a:schemeClr val="tx1"/>
            </a:solidFill>
          </a:ln>
        </p:spPr>
        <p:txBody>
          <a:bodyPr wrap="square">
            <a:spAutoFit/>
          </a:bodyPr>
          <a:lstStyle/>
          <a:p>
            <a:pPr algn="just">
              <a:defRPr/>
            </a:pPr>
            <a:r>
              <a:rPr lang="es-ES" i="1" kern="0" dirty="0">
                <a:latin typeface="+mn-lt"/>
              </a:rPr>
              <a:t>Más información:</a:t>
            </a:r>
          </a:p>
          <a:p>
            <a:pPr algn="just">
              <a:defRPr/>
            </a:pPr>
            <a:r>
              <a:rPr lang="es-ES" altLang="es-ES" i="1" dirty="0">
                <a:latin typeface="+mn-lt"/>
                <a:hlinkClick r:id="rId2"/>
              </a:rPr>
              <a:t>https://refactoring.guru/es/design-patterns/template-method</a:t>
            </a:r>
            <a:r>
              <a:rPr lang="es-ES" altLang="es-ES" i="1" dirty="0">
                <a:latin typeface="+mn-lt"/>
              </a:rPr>
              <a:t> </a:t>
            </a:r>
            <a:endParaRPr lang="es-ES" altLang="es-ES" dirty="0">
              <a:latin typeface="+mn-lt"/>
            </a:endParaRPr>
          </a:p>
        </p:txBody>
      </p:sp>
      <p:pic>
        <p:nvPicPr>
          <p:cNvPr id="2050" name="Picture 2" descr="Estructura del patrón de diseño Template Method">
            <a:extLst>
              <a:ext uri="{FF2B5EF4-FFF2-40B4-BE49-F238E27FC236}">
                <a16:creationId xmlns:a16="http://schemas.microsoft.com/office/drawing/2014/main" id="{7465F562-4368-4CB5-85DC-1F4DF34AE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78" y="2218400"/>
            <a:ext cx="3131840" cy="350029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DB8F811C-EED7-45F8-AD2A-A07B026C101F}"/>
              </a:ext>
            </a:extLst>
          </p:cNvPr>
          <p:cNvSpPr txBox="1"/>
          <p:nvPr/>
        </p:nvSpPr>
        <p:spPr>
          <a:xfrm>
            <a:off x="3728843" y="2164299"/>
            <a:ext cx="5266279" cy="4801314"/>
          </a:xfrm>
          <a:prstGeom prst="rect">
            <a:avLst/>
          </a:prstGeom>
          <a:noFill/>
        </p:spPr>
        <p:txBody>
          <a:bodyPr wrap="square">
            <a:spAutoFit/>
          </a:bodyPr>
          <a:lstStyle/>
          <a:p>
            <a:pPr algn="just">
              <a:defRPr/>
            </a:pPr>
            <a:r>
              <a:rPr lang="es-ES" kern="0" dirty="0">
                <a:latin typeface="+mn-lt"/>
              </a:rPr>
              <a:t>En SPL, podemos aprovechar este patrón e implementar el comportamiento de </a:t>
            </a:r>
            <a:r>
              <a:rPr lang="es-ES" kern="0" dirty="0">
                <a:solidFill>
                  <a:srgbClr val="0000FF"/>
                </a:solidFill>
                <a:latin typeface="+mn-lt"/>
              </a:rPr>
              <a:t>características alternativas </a:t>
            </a:r>
            <a:r>
              <a:rPr lang="es-ES" kern="0" dirty="0">
                <a:latin typeface="+mn-lt"/>
              </a:rPr>
              <a:t>mediante diferentes subclases. En particular, si el algoritmo difiere solo en detalles menores en cada característica, podemos compartir las partes comunes del algoritmo en una clase abstracta común. </a:t>
            </a:r>
          </a:p>
          <a:p>
            <a:pPr algn="just">
              <a:defRPr/>
            </a:pPr>
            <a:r>
              <a:rPr lang="es-ES" kern="0" dirty="0">
                <a:latin typeface="+mn-lt"/>
              </a:rPr>
              <a:t>El patrón de método plantilla es el más adecuado para características alternativas (i.e., cuando solo se puede seleccionar una característica de un conjunto a la vez). También puede usarse para implementar características opcionales individuales, siempre que se proporcione una implementación por defecto para cada método plantilla. Sin embargo, el patrón de método plantilla no es adecuado para combinar múltiples características debido a las limitaciones de la herencia.</a:t>
            </a:r>
          </a:p>
          <a:p>
            <a:pPr algn="just">
              <a:defRPr/>
            </a:pPr>
            <a:endParaRPr lang="es-ES" kern="0" dirty="0">
              <a:latin typeface="+mn-lt"/>
            </a:endParaRPr>
          </a:p>
        </p:txBody>
      </p:sp>
    </p:spTree>
    <p:extLst>
      <p:ext uri="{BB962C8B-B14F-4D97-AF65-F5344CB8AC3E}">
        <p14:creationId xmlns:p14="http://schemas.microsoft.com/office/powerpoint/2010/main" val="2926927135"/>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E06BCA4-D275-4A77-8BCE-4F7B227D3084}"/>
              </a:ext>
            </a:extLst>
          </p:cNvPr>
          <p:cNvSpPr>
            <a:spLocks noGrp="1"/>
          </p:cNvSpPr>
          <p:nvPr>
            <p:ph type="ctrTitle"/>
          </p:nvPr>
        </p:nvSpPr>
        <p:spPr>
          <a:xfrm>
            <a:off x="3851275" y="115888"/>
            <a:ext cx="5292725" cy="649287"/>
          </a:xfrm>
        </p:spPr>
        <p:txBody>
          <a:bodyPr/>
          <a:lstStyle/>
          <a:p>
            <a:pPr>
              <a:defRPr/>
            </a:pPr>
            <a:r>
              <a:rPr lang="en-US" sz="1800" dirty="0" err="1"/>
              <a:t>Parte</a:t>
            </a:r>
            <a:r>
              <a:rPr lang="en-US" sz="1800" dirty="0"/>
              <a:t> III. </a:t>
            </a:r>
            <a:r>
              <a:rPr lang="en-US" sz="1800" dirty="0" err="1"/>
              <a:t>Implementación</a:t>
            </a:r>
            <a:r>
              <a:rPr lang="en-US" sz="1800" dirty="0"/>
              <a:t> de la </a:t>
            </a:r>
            <a:r>
              <a:rPr lang="en-US" sz="1800" dirty="0" err="1"/>
              <a:t>variabilidad</a:t>
            </a:r>
            <a:r>
              <a:rPr lang="en-US" sz="1800" dirty="0"/>
              <a:t> y </a:t>
            </a:r>
            <a:r>
              <a:rPr lang="en-US" sz="1800" dirty="0" err="1"/>
              <a:t>Generación</a:t>
            </a:r>
            <a:r>
              <a:rPr lang="en-US" sz="1800" dirty="0"/>
              <a:t> de </a:t>
            </a:r>
            <a:r>
              <a:rPr lang="en-US" sz="1800" dirty="0" err="1"/>
              <a:t>Productos</a:t>
            </a:r>
            <a:endParaRPr lang="en-US" sz="1800" dirty="0"/>
          </a:p>
        </p:txBody>
      </p:sp>
      <p:pic>
        <p:nvPicPr>
          <p:cNvPr id="5" name="Imagen 5">
            <a:extLst>
              <a:ext uri="{FF2B5EF4-FFF2-40B4-BE49-F238E27FC236}">
                <a16:creationId xmlns:a16="http://schemas.microsoft.com/office/drawing/2014/main" id="{1EAE584B-B5F6-4B38-9FBB-75D5F1F33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51" y="1052736"/>
            <a:ext cx="855729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a:extLst>
              <a:ext uri="{FF2B5EF4-FFF2-40B4-BE49-F238E27FC236}">
                <a16:creationId xmlns:a16="http://schemas.microsoft.com/office/drawing/2014/main" id="{6DAEE942-6314-4922-9E9B-8104CD003D43}"/>
              </a:ext>
            </a:extLst>
          </p:cNvPr>
          <p:cNvSpPr/>
          <p:nvPr/>
        </p:nvSpPr>
        <p:spPr>
          <a:xfrm>
            <a:off x="5148064" y="1052737"/>
            <a:ext cx="3312368" cy="5256584"/>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Template</a:t>
            </a:r>
            <a:r>
              <a:rPr lang="es-ES" altLang="es-ES" sz="2400" b="1" i="1" dirty="0">
                <a:solidFill>
                  <a:srgbClr val="0000FF"/>
                </a:solidFill>
                <a:latin typeface="+mn-lt"/>
              </a:rPr>
              <a:t> </a:t>
            </a:r>
            <a:r>
              <a:rPr lang="es-ES" altLang="es-ES" sz="2400" b="1" i="1" dirty="0" err="1">
                <a:solidFill>
                  <a:srgbClr val="0000FF"/>
                </a:solidFill>
                <a:latin typeface="+mn-lt"/>
              </a:rPr>
              <a:t>Method</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Plantilla Método)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98300"/>
            <a:ext cx="4211960" cy="2862322"/>
          </a:xfrm>
          <a:prstGeom prst="rect">
            <a:avLst/>
          </a:prstGeom>
          <a:noFill/>
        </p:spPr>
        <p:txBody>
          <a:bodyPr wrap="square">
            <a:spAutoFit/>
          </a:bodyPr>
          <a:lstStyle/>
          <a:p>
            <a:pPr algn="just">
              <a:defRPr/>
            </a:pPr>
            <a:r>
              <a:rPr lang="es-ES" sz="1800" u="sng" kern="0" dirty="0">
                <a:latin typeface="+mn-lt"/>
              </a:rPr>
              <a:t>Ejemplo:</a:t>
            </a:r>
          </a:p>
          <a:p>
            <a:pPr algn="just">
              <a:defRPr/>
            </a:pPr>
            <a:r>
              <a:rPr lang="es-ES" sz="1800" kern="0" dirty="0">
                <a:latin typeface="+mn-lt"/>
              </a:rPr>
              <a:t>Ilustramos cómo implementar grafos ponderados y no ponderados en un fragmento de nuestro ejemplo de grafo. Cabe destacar que, más allá de simplemente sobrescribir métodos existentes, una subclase también puede introducir un comportamiento adicional, como ocurre con el método adicional </a:t>
            </a:r>
            <a:r>
              <a:rPr lang="es-ES" sz="1800" b="1" kern="0" dirty="0" err="1">
                <a:latin typeface="+mn-lt"/>
              </a:rPr>
              <a:t>add</a:t>
            </a:r>
            <a:r>
              <a:rPr lang="es-ES" sz="1800" kern="0" dirty="0">
                <a:latin typeface="+mn-lt"/>
              </a:rPr>
              <a:t> en la clase </a:t>
            </a:r>
            <a:r>
              <a:rPr lang="es-ES" sz="1800" b="1" kern="0" dirty="0" err="1">
                <a:latin typeface="+mn-lt"/>
              </a:rPr>
              <a:t>WeightedGraph</a:t>
            </a:r>
            <a:r>
              <a:rPr lang="es-ES" sz="1800" kern="0" dirty="0">
                <a:latin typeface="+mn-lt"/>
              </a:rPr>
              <a:t>.</a:t>
            </a:r>
          </a:p>
        </p:txBody>
      </p:sp>
      <p:pic>
        <p:nvPicPr>
          <p:cNvPr id="10" name="Imagen 9">
            <a:extLst>
              <a:ext uri="{FF2B5EF4-FFF2-40B4-BE49-F238E27FC236}">
                <a16:creationId xmlns:a16="http://schemas.microsoft.com/office/drawing/2014/main" id="{5E37D819-DED5-4E5D-8012-D90A127D7DD2}"/>
              </a:ext>
            </a:extLst>
          </p:cNvPr>
          <p:cNvPicPr>
            <a:picLocks noChangeAspect="1"/>
          </p:cNvPicPr>
          <p:nvPr/>
        </p:nvPicPr>
        <p:blipFill>
          <a:blip r:embed="rId2"/>
          <a:stretch>
            <a:fillRect/>
          </a:stretch>
        </p:blipFill>
        <p:spPr>
          <a:xfrm>
            <a:off x="4211960" y="1378414"/>
            <a:ext cx="4501009" cy="5191404"/>
          </a:xfrm>
          <a:prstGeom prst="rect">
            <a:avLst/>
          </a:prstGeom>
        </p:spPr>
      </p:pic>
      <p:pic>
        <p:nvPicPr>
          <p:cNvPr id="9" name="Imagen 8">
            <a:extLst>
              <a:ext uri="{FF2B5EF4-FFF2-40B4-BE49-F238E27FC236}">
                <a16:creationId xmlns:a16="http://schemas.microsoft.com/office/drawing/2014/main" id="{58953C9C-CF43-49AF-B9E5-5B03DADE680E}"/>
              </a:ext>
            </a:extLst>
          </p:cNvPr>
          <p:cNvPicPr>
            <a:picLocks noChangeAspect="1"/>
          </p:cNvPicPr>
          <p:nvPr/>
        </p:nvPicPr>
        <p:blipFill>
          <a:blip r:embed="rId3"/>
          <a:stretch>
            <a:fillRect/>
          </a:stretch>
        </p:blipFill>
        <p:spPr>
          <a:xfrm>
            <a:off x="30970" y="4437112"/>
            <a:ext cx="4180990" cy="1706796"/>
          </a:xfrm>
          <a:prstGeom prst="rect">
            <a:avLst/>
          </a:prstGeom>
        </p:spPr>
      </p:pic>
      <p:sp>
        <p:nvSpPr>
          <p:cNvPr id="12" name="Rectángulo 11">
            <a:extLst>
              <a:ext uri="{FF2B5EF4-FFF2-40B4-BE49-F238E27FC236}">
                <a16:creationId xmlns:a16="http://schemas.microsoft.com/office/drawing/2014/main" id="{C3DC7B6D-35A1-4636-BCC4-053AEC493A6B}"/>
              </a:ext>
            </a:extLst>
          </p:cNvPr>
          <p:cNvSpPr/>
          <p:nvPr/>
        </p:nvSpPr>
        <p:spPr>
          <a:xfrm>
            <a:off x="1941612" y="4908795"/>
            <a:ext cx="475962" cy="2092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0461950"/>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Strategy</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Estrategia)</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24744"/>
            <a:ext cx="9144000" cy="646331"/>
          </a:xfrm>
          <a:prstGeom prst="rect">
            <a:avLst/>
          </a:prstGeom>
          <a:noFill/>
        </p:spPr>
        <p:txBody>
          <a:bodyPr wrap="square">
            <a:spAutoFit/>
          </a:bodyPr>
          <a:lstStyle/>
          <a:p>
            <a:pPr algn="just">
              <a:defRPr/>
            </a:pPr>
            <a:r>
              <a:rPr lang="es-ES" sz="1800" kern="0" dirty="0">
                <a:latin typeface="+mn-lt"/>
              </a:rPr>
              <a:t>Permite </a:t>
            </a:r>
            <a:r>
              <a:rPr lang="es-ES" sz="1800" kern="0" dirty="0">
                <a:solidFill>
                  <a:srgbClr val="0000FF"/>
                </a:solidFill>
                <a:latin typeface="+mn-lt"/>
              </a:rPr>
              <a:t>seleccionar dinámicamente algoritmos </a:t>
            </a:r>
            <a:r>
              <a:rPr lang="es-ES" sz="1800" kern="0" dirty="0">
                <a:latin typeface="+mn-lt"/>
              </a:rPr>
              <a:t>en tiempo de ejecución, facilitando la variabilidad al definir múltiples estrategias intercambiables.</a:t>
            </a:r>
          </a:p>
        </p:txBody>
      </p:sp>
      <p:sp>
        <p:nvSpPr>
          <p:cNvPr id="8" name="CuadroTexto 7">
            <a:extLst>
              <a:ext uri="{FF2B5EF4-FFF2-40B4-BE49-F238E27FC236}">
                <a16:creationId xmlns:a16="http://schemas.microsoft.com/office/drawing/2014/main" id="{6CFCF6F2-04EE-4373-BBA7-D66BF23A31DB}"/>
              </a:ext>
            </a:extLst>
          </p:cNvPr>
          <p:cNvSpPr txBox="1"/>
          <p:nvPr/>
        </p:nvSpPr>
        <p:spPr>
          <a:xfrm>
            <a:off x="471887" y="1896482"/>
            <a:ext cx="3379388" cy="923330"/>
          </a:xfrm>
          <a:prstGeom prst="rect">
            <a:avLst/>
          </a:prstGeom>
          <a:noFill/>
          <a:ln w="38100">
            <a:solidFill>
              <a:schemeClr val="tx1"/>
            </a:solidFill>
          </a:ln>
        </p:spPr>
        <p:txBody>
          <a:bodyPr wrap="square">
            <a:spAutoFit/>
          </a:bodyPr>
          <a:lstStyle/>
          <a:p>
            <a:pPr algn="just">
              <a:defRPr/>
            </a:pPr>
            <a:r>
              <a:rPr lang="es-ES" i="1" kern="0" dirty="0">
                <a:latin typeface="+mn-lt"/>
              </a:rPr>
              <a:t>Más información:</a:t>
            </a:r>
          </a:p>
          <a:p>
            <a:pPr algn="just">
              <a:defRPr/>
            </a:pPr>
            <a:r>
              <a:rPr lang="es-ES" altLang="es-ES" i="1" dirty="0">
                <a:latin typeface="+mn-lt"/>
                <a:hlinkClick r:id="rId2"/>
              </a:rPr>
              <a:t>https://refactoring.guru/es/design-patterns/strategy</a:t>
            </a:r>
            <a:r>
              <a:rPr lang="es-ES" altLang="es-ES" i="1" dirty="0">
                <a:latin typeface="+mn-lt"/>
              </a:rPr>
              <a:t> </a:t>
            </a:r>
            <a:endParaRPr lang="es-ES" altLang="es-ES" dirty="0">
              <a:latin typeface="+mn-lt"/>
            </a:endParaRPr>
          </a:p>
        </p:txBody>
      </p:sp>
      <p:sp>
        <p:nvSpPr>
          <p:cNvPr id="14" name="CuadroTexto 13">
            <a:extLst>
              <a:ext uri="{FF2B5EF4-FFF2-40B4-BE49-F238E27FC236}">
                <a16:creationId xmlns:a16="http://schemas.microsoft.com/office/drawing/2014/main" id="{DB8F811C-EED7-45F8-AD2A-A07B026C101F}"/>
              </a:ext>
            </a:extLst>
          </p:cNvPr>
          <p:cNvSpPr txBox="1"/>
          <p:nvPr/>
        </p:nvSpPr>
        <p:spPr>
          <a:xfrm>
            <a:off x="0" y="3253040"/>
            <a:ext cx="9144000" cy="3416320"/>
          </a:xfrm>
          <a:prstGeom prst="rect">
            <a:avLst/>
          </a:prstGeom>
          <a:noFill/>
        </p:spPr>
        <p:txBody>
          <a:bodyPr wrap="square">
            <a:spAutoFit/>
          </a:bodyPr>
          <a:lstStyle/>
          <a:p>
            <a:pPr algn="just">
              <a:defRPr/>
            </a:pPr>
            <a:r>
              <a:rPr lang="es-ES" kern="0" dirty="0">
                <a:latin typeface="+mn-lt"/>
              </a:rPr>
              <a:t>En SPL, es especialmente adecuado para implementar </a:t>
            </a:r>
            <a:r>
              <a:rPr lang="es-ES" kern="0" dirty="0">
                <a:solidFill>
                  <a:srgbClr val="0000FF"/>
                </a:solidFill>
                <a:latin typeface="+mn-lt"/>
              </a:rPr>
              <a:t>características alternativas y futuras variaciones</a:t>
            </a:r>
            <a:r>
              <a:rPr lang="es-ES" kern="0" dirty="0">
                <a:latin typeface="+mn-lt"/>
              </a:rPr>
              <a:t>, siempre que estas correspondan a diferentes implementaciones de métodos. El patrón reemplaza declaraciones condicionales ad hoc en el código fuente con llamadas polimórficas a la interfaz de estrategia. </a:t>
            </a:r>
          </a:p>
          <a:p>
            <a:pPr algn="just">
              <a:defRPr/>
            </a:pPr>
            <a:r>
              <a:rPr lang="es-ES" kern="0" dirty="0">
                <a:latin typeface="+mn-lt"/>
              </a:rPr>
              <a:t>El patrón estrategia también puede codificar </a:t>
            </a:r>
            <a:r>
              <a:rPr lang="es-ES" kern="0" dirty="0">
                <a:solidFill>
                  <a:srgbClr val="0000FF"/>
                </a:solidFill>
                <a:latin typeface="+mn-lt"/>
              </a:rPr>
              <a:t>características opcionales</a:t>
            </a:r>
            <a:r>
              <a:rPr lang="es-ES" kern="0" dirty="0">
                <a:latin typeface="+mn-lt"/>
              </a:rPr>
              <a:t>. Para ello, se proporciona implementaciones por defecto o simuladas (</a:t>
            </a:r>
            <a:r>
              <a:rPr lang="es-ES" i="1" kern="0" dirty="0" err="1">
                <a:latin typeface="+mn-lt"/>
              </a:rPr>
              <a:t>dummy</a:t>
            </a:r>
            <a:r>
              <a:rPr lang="es-ES" kern="0" dirty="0">
                <a:latin typeface="+mn-lt"/>
              </a:rPr>
              <a:t>) de estrategias para características no seleccionadas o aceptar </a:t>
            </a:r>
            <a:r>
              <a:rPr lang="es-ES" i="1" kern="0" dirty="0" err="1">
                <a:latin typeface="+mn-lt"/>
              </a:rPr>
              <a:t>null</a:t>
            </a:r>
            <a:r>
              <a:rPr lang="es-ES" kern="0" dirty="0">
                <a:latin typeface="+mn-lt"/>
              </a:rPr>
              <a:t> como parámetro de estrategia. </a:t>
            </a:r>
          </a:p>
          <a:p>
            <a:pPr algn="just">
              <a:defRPr/>
            </a:pPr>
            <a:r>
              <a:rPr lang="es-ES" kern="0" dirty="0">
                <a:latin typeface="+mn-lt"/>
              </a:rPr>
              <a:t>La </a:t>
            </a:r>
            <a:r>
              <a:rPr lang="es-ES" kern="0" dirty="0">
                <a:solidFill>
                  <a:srgbClr val="0000FF"/>
                </a:solidFill>
                <a:latin typeface="+mn-lt"/>
              </a:rPr>
              <a:t>combinación de múltiples características </a:t>
            </a:r>
            <a:r>
              <a:rPr lang="es-ES" kern="0" dirty="0">
                <a:latin typeface="+mn-lt"/>
              </a:rPr>
              <a:t>es posible si se prepara adecuadamente: podríamos aceptar múltiples estrategias y ejecutarlas todas (e incluso pasar el resultado de una estrategia como entrada para la siguiente. El patrón estrategia fomenta la encapsulación y el desacoplamiento de características, y además permite el desarrollo distribuido y la compilación separada.</a:t>
            </a:r>
          </a:p>
        </p:txBody>
      </p:sp>
      <p:pic>
        <p:nvPicPr>
          <p:cNvPr id="9" name="Imagen 8">
            <a:extLst>
              <a:ext uri="{FF2B5EF4-FFF2-40B4-BE49-F238E27FC236}">
                <a16:creationId xmlns:a16="http://schemas.microsoft.com/office/drawing/2014/main" id="{BA8ECB64-70CD-46EF-A5DC-64A456BC5B5A}"/>
              </a:ext>
            </a:extLst>
          </p:cNvPr>
          <p:cNvPicPr>
            <a:picLocks noChangeAspect="1"/>
          </p:cNvPicPr>
          <p:nvPr/>
        </p:nvPicPr>
        <p:blipFill>
          <a:blip r:embed="rId3"/>
          <a:stretch>
            <a:fillRect/>
          </a:stretch>
        </p:blipFill>
        <p:spPr>
          <a:xfrm>
            <a:off x="4594845" y="1472689"/>
            <a:ext cx="3936234" cy="1839060"/>
          </a:xfrm>
          <a:prstGeom prst="rect">
            <a:avLst/>
          </a:prstGeom>
        </p:spPr>
      </p:pic>
    </p:spTree>
    <p:extLst>
      <p:ext uri="{BB962C8B-B14F-4D97-AF65-F5344CB8AC3E}">
        <p14:creationId xmlns:p14="http://schemas.microsoft.com/office/powerpoint/2010/main" val="1607615704"/>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Strategy</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Estrategia)</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98300"/>
            <a:ext cx="4211960" cy="1477328"/>
          </a:xfrm>
          <a:prstGeom prst="rect">
            <a:avLst/>
          </a:prstGeom>
          <a:noFill/>
        </p:spPr>
        <p:txBody>
          <a:bodyPr wrap="square">
            <a:spAutoFit/>
          </a:bodyPr>
          <a:lstStyle/>
          <a:p>
            <a:pPr algn="just">
              <a:defRPr/>
            </a:pPr>
            <a:r>
              <a:rPr lang="es-ES" sz="1800" u="sng" kern="0" dirty="0">
                <a:latin typeface="+mn-lt"/>
              </a:rPr>
              <a:t>Ejemplo:</a:t>
            </a:r>
          </a:p>
          <a:p>
            <a:pPr algn="just">
              <a:defRPr/>
            </a:pPr>
            <a:r>
              <a:rPr lang="es-ES" kern="0" dirty="0">
                <a:latin typeface="+mn-lt"/>
              </a:rPr>
              <a:t>M</a:t>
            </a:r>
            <a:r>
              <a:rPr lang="es-ES" sz="1800" kern="0" dirty="0">
                <a:latin typeface="+mn-lt"/>
              </a:rPr>
              <a:t>ostramos la decisión entre grafos ponderados y no ponderados del ejemplo del método plantilla, ahora implementada usando el patrón estrategia.</a:t>
            </a:r>
          </a:p>
        </p:txBody>
      </p:sp>
      <p:pic>
        <p:nvPicPr>
          <p:cNvPr id="6" name="Imagen 5">
            <a:extLst>
              <a:ext uri="{FF2B5EF4-FFF2-40B4-BE49-F238E27FC236}">
                <a16:creationId xmlns:a16="http://schemas.microsoft.com/office/drawing/2014/main" id="{A9C63882-F6D8-4C2E-BF97-67045EEC948E}"/>
              </a:ext>
            </a:extLst>
          </p:cNvPr>
          <p:cNvPicPr>
            <a:picLocks noChangeAspect="1"/>
          </p:cNvPicPr>
          <p:nvPr/>
        </p:nvPicPr>
        <p:blipFill>
          <a:blip r:embed="rId2"/>
          <a:stretch>
            <a:fillRect/>
          </a:stretch>
        </p:blipFill>
        <p:spPr>
          <a:xfrm>
            <a:off x="4355976" y="1490007"/>
            <a:ext cx="4432182" cy="5182794"/>
          </a:xfrm>
          <a:prstGeom prst="rect">
            <a:avLst/>
          </a:prstGeom>
        </p:spPr>
      </p:pic>
      <p:pic>
        <p:nvPicPr>
          <p:cNvPr id="8" name="Imagen 7">
            <a:extLst>
              <a:ext uri="{FF2B5EF4-FFF2-40B4-BE49-F238E27FC236}">
                <a16:creationId xmlns:a16="http://schemas.microsoft.com/office/drawing/2014/main" id="{33AAD26B-ACBF-4980-A45C-F2842DE2A3DC}"/>
              </a:ext>
            </a:extLst>
          </p:cNvPr>
          <p:cNvPicPr>
            <a:picLocks noChangeAspect="1"/>
          </p:cNvPicPr>
          <p:nvPr/>
        </p:nvPicPr>
        <p:blipFill>
          <a:blip r:embed="rId3"/>
          <a:stretch>
            <a:fillRect/>
          </a:stretch>
        </p:blipFill>
        <p:spPr>
          <a:xfrm>
            <a:off x="107504" y="3378388"/>
            <a:ext cx="4180990" cy="1706796"/>
          </a:xfrm>
          <a:prstGeom prst="rect">
            <a:avLst/>
          </a:prstGeom>
        </p:spPr>
      </p:pic>
      <p:sp>
        <p:nvSpPr>
          <p:cNvPr id="9" name="Rectángulo 8">
            <a:extLst>
              <a:ext uri="{FF2B5EF4-FFF2-40B4-BE49-F238E27FC236}">
                <a16:creationId xmlns:a16="http://schemas.microsoft.com/office/drawing/2014/main" id="{9D30C24C-EF81-4412-B98D-F6E75B1CB6F3}"/>
              </a:ext>
            </a:extLst>
          </p:cNvPr>
          <p:cNvSpPr/>
          <p:nvPr/>
        </p:nvSpPr>
        <p:spPr>
          <a:xfrm>
            <a:off x="1995498" y="3848582"/>
            <a:ext cx="523558" cy="2092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58798186"/>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Decorator</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Decorador)</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24744"/>
            <a:ext cx="9144000" cy="646331"/>
          </a:xfrm>
          <a:prstGeom prst="rect">
            <a:avLst/>
          </a:prstGeom>
          <a:noFill/>
        </p:spPr>
        <p:txBody>
          <a:bodyPr wrap="square">
            <a:spAutoFit/>
          </a:bodyPr>
          <a:lstStyle/>
          <a:p>
            <a:pPr algn="just">
              <a:defRPr/>
            </a:pPr>
            <a:r>
              <a:rPr lang="es-ES" sz="1800" kern="0" dirty="0">
                <a:latin typeface="+mn-lt"/>
              </a:rPr>
              <a:t>Permite </a:t>
            </a:r>
            <a:r>
              <a:rPr lang="es-ES" sz="1800" kern="0" dirty="0">
                <a:solidFill>
                  <a:srgbClr val="0000FF"/>
                </a:solidFill>
                <a:latin typeface="+mn-lt"/>
              </a:rPr>
              <a:t>agregar funcionalidades de manera flexible </a:t>
            </a:r>
            <a:r>
              <a:rPr lang="es-ES" sz="1800" kern="0" dirty="0">
                <a:latin typeface="+mn-lt"/>
              </a:rPr>
              <a:t>sin modificar la estructura base del objeto, lo que favorece la separación </a:t>
            </a:r>
            <a:r>
              <a:rPr lang="es-ES" sz="1800" kern="0">
                <a:latin typeface="+mn-lt"/>
              </a:rPr>
              <a:t>de conceptos </a:t>
            </a:r>
            <a:r>
              <a:rPr lang="es-ES" sz="1800" kern="0" dirty="0">
                <a:latin typeface="+mn-lt"/>
              </a:rPr>
              <a:t>y la composición de características.</a:t>
            </a:r>
          </a:p>
        </p:txBody>
      </p:sp>
      <p:sp>
        <p:nvSpPr>
          <p:cNvPr id="8" name="CuadroTexto 7">
            <a:extLst>
              <a:ext uri="{FF2B5EF4-FFF2-40B4-BE49-F238E27FC236}">
                <a16:creationId xmlns:a16="http://schemas.microsoft.com/office/drawing/2014/main" id="{6CFCF6F2-04EE-4373-BBA7-D66BF23A31DB}"/>
              </a:ext>
            </a:extLst>
          </p:cNvPr>
          <p:cNvSpPr txBox="1"/>
          <p:nvPr/>
        </p:nvSpPr>
        <p:spPr>
          <a:xfrm>
            <a:off x="6084168" y="1916832"/>
            <a:ext cx="2774357" cy="923330"/>
          </a:xfrm>
          <a:prstGeom prst="rect">
            <a:avLst/>
          </a:prstGeom>
          <a:noFill/>
          <a:ln w="38100">
            <a:solidFill>
              <a:schemeClr val="tx1"/>
            </a:solidFill>
          </a:ln>
        </p:spPr>
        <p:txBody>
          <a:bodyPr wrap="square">
            <a:spAutoFit/>
          </a:bodyPr>
          <a:lstStyle/>
          <a:p>
            <a:pPr algn="just">
              <a:defRPr/>
            </a:pPr>
            <a:r>
              <a:rPr lang="es-ES" i="1" kern="0" dirty="0">
                <a:latin typeface="+mn-lt"/>
              </a:rPr>
              <a:t>Más información:</a:t>
            </a:r>
          </a:p>
          <a:p>
            <a:pPr algn="just">
              <a:defRPr/>
            </a:pPr>
            <a:r>
              <a:rPr lang="es-ES" altLang="es-ES" i="1" dirty="0">
                <a:latin typeface="+mn-lt"/>
                <a:hlinkClick r:id="rId2"/>
              </a:rPr>
              <a:t>https://refactoring.guru/es/design-patterns/decorator</a:t>
            </a:r>
            <a:r>
              <a:rPr lang="es-ES" altLang="es-ES" i="1" dirty="0">
                <a:latin typeface="+mn-lt"/>
              </a:rPr>
              <a:t> </a:t>
            </a:r>
            <a:endParaRPr lang="es-ES" altLang="es-ES" dirty="0">
              <a:latin typeface="+mn-lt"/>
            </a:endParaRPr>
          </a:p>
        </p:txBody>
      </p:sp>
      <p:pic>
        <p:nvPicPr>
          <p:cNvPr id="10" name="Imagen 9">
            <a:extLst>
              <a:ext uri="{FF2B5EF4-FFF2-40B4-BE49-F238E27FC236}">
                <a16:creationId xmlns:a16="http://schemas.microsoft.com/office/drawing/2014/main" id="{32AA8979-31C6-40BC-BE9A-2AFD22384C4D}"/>
              </a:ext>
            </a:extLst>
          </p:cNvPr>
          <p:cNvPicPr>
            <a:picLocks noChangeAspect="1"/>
          </p:cNvPicPr>
          <p:nvPr/>
        </p:nvPicPr>
        <p:blipFill>
          <a:blip r:embed="rId3"/>
          <a:stretch>
            <a:fillRect/>
          </a:stretch>
        </p:blipFill>
        <p:spPr>
          <a:xfrm>
            <a:off x="624877" y="1801767"/>
            <a:ext cx="4869911" cy="3180717"/>
          </a:xfrm>
          <a:prstGeom prst="rect">
            <a:avLst/>
          </a:prstGeom>
        </p:spPr>
      </p:pic>
      <p:sp>
        <p:nvSpPr>
          <p:cNvPr id="14" name="CuadroTexto 13">
            <a:extLst>
              <a:ext uri="{FF2B5EF4-FFF2-40B4-BE49-F238E27FC236}">
                <a16:creationId xmlns:a16="http://schemas.microsoft.com/office/drawing/2014/main" id="{DB8F811C-EED7-45F8-AD2A-A07B026C101F}"/>
              </a:ext>
            </a:extLst>
          </p:cNvPr>
          <p:cNvSpPr txBox="1"/>
          <p:nvPr/>
        </p:nvSpPr>
        <p:spPr>
          <a:xfrm>
            <a:off x="0" y="5013176"/>
            <a:ext cx="9074549" cy="1754326"/>
          </a:xfrm>
          <a:prstGeom prst="rect">
            <a:avLst/>
          </a:prstGeom>
          <a:noFill/>
        </p:spPr>
        <p:txBody>
          <a:bodyPr wrap="square">
            <a:spAutoFit/>
          </a:bodyPr>
          <a:lstStyle/>
          <a:p>
            <a:pPr algn="just">
              <a:defRPr/>
            </a:pPr>
            <a:r>
              <a:rPr lang="es-ES" kern="0" dirty="0">
                <a:latin typeface="+mn-lt"/>
              </a:rPr>
              <a:t>En SPL, es especialmente adecuado para implementar </a:t>
            </a:r>
            <a:r>
              <a:rPr lang="es-ES" kern="0" dirty="0">
                <a:solidFill>
                  <a:srgbClr val="0000FF"/>
                </a:solidFill>
                <a:latin typeface="+mn-lt"/>
              </a:rPr>
              <a:t>características opcionales </a:t>
            </a:r>
            <a:r>
              <a:rPr lang="es-ES" kern="0" dirty="0">
                <a:latin typeface="+mn-lt"/>
              </a:rPr>
              <a:t>y </a:t>
            </a:r>
            <a:r>
              <a:rPr lang="es-ES" kern="0" dirty="0">
                <a:solidFill>
                  <a:srgbClr val="0000FF"/>
                </a:solidFill>
                <a:latin typeface="+mn-lt"/>
              </a:rPr>
              <a:t>grupos </a:t>
            </a:r>
            <a:r>
              <a:rPr lang="es-ES" i="1" kern="0" dirty="0" err="1">
                <a:solidFill>
                  <a:srgbClr val="0000FF"/>
                </a:solidFill>
                <a:latin typeface="+mn-lt"/>
              </a:rPr>
              <a:t>or</a:t>
            </a:r>
            <a:r>
              <a:rPr lang="es-ES" kern="0" dirty="0">
                <a:solidFill>
                  <a:srgbClr val="0000FF"/>
                </a:solidFill>
                <a:latin typeface="+mn-lt"/>
              </a:rPr>
              <a:t> de características</a:t>
            </a:r>
            <a:r>
              <a:rPr lang="es-ES" kern="0" dirty="0">
                <a:latin typeface="+mn-lt"/>
              </a:rPr>
              <a:t> en los que se pueden seleccionar múltiples opciones. </a:t>
            </a:r>
          </a:p>
          <a:p>
            <a:pPr algn="just">
              <a:defRPr/>
            </a:pPr>
            <a:endParaRPr lang="es-ES" kern="0" dirty="0">
              <a:latin typeface="+mn-lt"/>
            </a:endParaRPr>
          </a:p>
          <a:p>
            <a:pPr algn="just">
              <a:defRPr/>
            </a:pPr>
            <a:r>
              <a:rPr lang="es-ES" kern="0" dirty="0">
                <a:latin typeface="+mn-lt"/>
              </a:rPr>
              <a:t>También podríamos utilizar el patrón estrategia u otros mecanismos para personalizar qué decoradores instalar. Incluso podríamos añadir decoradores a objetos existentes en un sistema en ejecución.</a:t>
            </a:r>
          </a:p>
        </p:txBody>
      </p:sp>
    </p:spTree>
    <p:extLst>
      <p:ext uri="{BB962C8B-B14F-4D97-AF65-F5344CB8AC3E}">
        <p14:creationId xmlns:p14="http://schemas.microsoft.com/office/powerpoint/2010/main" val="3457897092"/>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Decorator</a:t>
            </a:r>
            <a:r>
              <a:rPr lang="es-ES" altLang="es-ES" sz="2400" b="1" i="1" dirty="0">
                <a:solidFill>
                  <a:srgbClr val="0000FF"/>
                </a:solidFill>
                <a:latin typeface="+mn-lt"/>
              </a:rPr>
              <a:t> </a:t>
            </a:r>
            <a:r>
              <a:rPr lang="es-ES" altLang="es-ES" sz="2400" b="1" i="1" dirty="0" err="1">
                <a:solidFill>
                  <a:srgbClr val="0000FF"/>
                </a:solidFill>
                <a:latin typeface="+mn-lt"/>
              </a:rPr>
              <a:t>Pattern</a:t>
            </a:r>
            <a:r>
              <a:rPr lang="es-ES" altLang="es-ES" sz="2400" b="1" i="1" dirty="0">
                <a:solidFill>
                  <a:srgbClr val="0000FF"/>
                </a:solidFill>
                <a:latin typeface="+mn-lt"/>
              </a:rPr>
              <a:t> </a:t>
            </a:r>
            <a:r>
              <a:rPr lang="es-ES" altLang="es-ES" sz="2400" b="1" dirty="0">
                <a:solidFill>
                  <a:srgbClr val="0000FF"/>
                </a:solidFill>
                <a:latin typeface="+mn-lt"/>
              </a:rPr>
              <a:t>(Patrón Decorador)</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98300"/>
            <a:ext cx="2314104" cy="3108543"/>
          </a:xfrm>
          <a:prstGeom prst="rect">
            <a:avLst/>
          </a:prstGeom>
          <a:noFill/>
        </p:spPr>
        <p:txBody>
          <a:bodyPr wrap="square">
            <a:spAutoFit/>
          </a:bodyPr>
          <a:lstStyle/>
          <a:p>
            <a:pPr algn="just">
              <a:defRPr/>
            </a:pPr>
            <a:r>
              <a:rPr lang="es-ES" sz="1400" u="sng" kern="0" dirty="0">
                <a:latin typeface="+mn-lt"/>
              </a:rPr>
              <a:t>Ejemplo:</a:t>
            </a:r>
          </a:p>
          <a:p>
            <a:pPr algn="just">
              <a:defRPr/>
            </a:pPr>
            <a:r>
              <a:rPr lang="es-ES" sz="1400" kern="0" dirty="0">
                <a:latin typeface="+mn-lt"/>
              </a:rPr>
              <a:t>Ilustramos el uso de decoradores implementando extensiones de las características </a:t>
            </a:r>
            <a:r>
              <a:rPr lang="es-ES" sz="1400" b="1" kern="0" dirty="0" err="1">
                <a:latin typeface="+mn-lt"/>
              </a:rPr>
              <a:t>Weighted</a:t>
            </a:r>
            <a:r>
              <a:rPr lang="es-ES" sz="1400" kern="0" dirty="0">
                <a:latin typeface="+mn-lt"/>
              </a:rPr>
              <a:t> y </a:t>
            </a:r>
            <a:r>
              <a:rPr lang="es-ES" sz="1400" b="1" kern="0" dirty="0" err="1">
                <a:latin typeface="+mn-lt"/>
              </a:rPr>
              <a:t>Colored</a:t>
            </a:r>
            <a:r>
              <a:rPr lang="es-ES" sz="1400" kern="0" dirty="0">
                <a:latin typeface="+mn-lt"/>
              </a:rPr>
              <a:t> en la clase </a:t>
            </a:r>
            <a:r>
              <a:rPr lang="es-ES" sz="1400" b="1" kern="0" dirty="0">
                <a:latin typeface="+mn-lt"/>
              </a:rPr>
              <a:t>Edge,</a:t>
            </a:r>
            <a:r>
              <a:rPr lang="es-ES" sz="1400" kern="0" dirty="0">
                <a:latin typeface="+mn-lt"/>
              </a:rPr>
              <a:t> de manera similar al ejemplo del patrón observador. Cabe destacar que la instalación de los decoradores se codifica explícitamente en el método </a:t>
            </a:r>
            <a:r>
              <a:rPr lang="es-ES" sz="1400" b="1" kern="0" dirty="0" err="1">
                <a:latin typeface="+mn-lt"/>
              </a:rPr>
              <a:t>addEdge</a:t>
            </a:r>
            <a:r>
              <a:rPr lang="es-ES" sz="1400" kern="0" dirty="0">
                <a:latin typeface="+mn-lt"/>
              </a:rPr>
              <a:t>, dependiendo de los parámetros de configuración. </a:t>
            </a:r>
          </a:p>
        </p:txBody>
      </p:sp>
      <p:pic>
        <p:nvPicPr>
          <p:cNvPr id="10" name="Imagen 9">
            <a:extLst>
              <a:ext uri="{FF2B5EF4-FFF2-40B4-BE49-F238E27FC236}">
                <a16:creationId xmlns:a16="http://schemas.microsoft.com/office/drawing/2014/main" id="{2DCCFB9B-431C-4116-BC1A-F73A71C81BB1}"/>
              </a:ext>
            </a:extLst>
          </p:cNvPr>
          <p:cNvPicPr>
            <a:picLocks noChangeAspect="1"/>
          </p:cNvPicPr>
          <p:nvPr/>
        </p:nvPicPr>
        <p:blipFill>
          <a:blip r:embed="rId2"/>
          <a:stretch>
            <a:fillRect/>
          </a:stretch>
        </p:blipFill>
        <p:spPr>
          <a:xfrm>
            <a:off x="2314104" y="1399404"/>
            <a:ext cx="6807962" cy="5204508"/>
          </a:xfrm>
          <a:prstGeom prst="rect">
            <a:avLst/>
          </a:prstGeom>
        </p:spPr>
      </p:pic>
      <p:pic>
        <p:nvPicPr>
          <p:cNvPr id="12" name="Imagen 11">
            <a:extLst>
              <a:ext uri="{FF2B5EF4-FFF2-40B4-BE49-F238E27FC236}">
                <a16:creationId xmlns:a16="http://schemas.microsoft.com/office/drawing/2014/main" id="{2A665888-FC99-48F6-BD6A-43BF435211E1}"/>
              </a:ext>
            </a:extLst>
          </p:cNvPr>
          <p:cNvPicPr>
            <a:picLocks noChangeAspect="1"/>
          </p:cNvPicPr>
          <p:nvPr/>
        </p:nvPicPr>
        <p:blipFill>
          <a:blip r:embed="rId3"/>
          <a:stretch>
            <a:fillRect/>
          </a:stretch>
        </p:blipFill>
        <p:spPr>
          <a:xfrm>
            <a:off x="21935" y="4685556"/>
            <a:ext cx="2213676" cy="903684"/>
          </a:xfrm>
          <a:prstGeom prst="rect">
            <a:avLst/>
          </a:prstGeom>
        </p:spPr>
      </p:pic>
      <p:sp>
        <p:nvSpPr>
          <p:cNvPr id="13" name="Rectángulo 12">
            <a:extLst>
              <a:ext uri="{FF2B5EF4-FFF2-40B4-BE49-F238E27FC236}">
                <a16:creationId xmlns:a16="http://schemas.microsoft.com/office/drawing/2014/main" id="{889EBE90-0452-4EC5-9548-87959CA53167}"/>
              </a:ext>
            </a:extLst>
          </p:cNvPr>
          <p:cNvSpPr/>
          <p:nvPr/>
        </p:nvSpPr>
        <p:spPr>
          <a:xfrm>
            <a:off x="1034082" y="4931642"/>
            <a:ext cx="251470" cy="109629"/>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95551693"/>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36712"/>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Limitaciones de la herencia con respecto a la flexibilidad composicional</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22759"/>
            <a:ext cx="3419872" cy="4770537"/>
          </a:xfrm>
          <a:prstGeom prst="rect">
            <a:avLst/>
          </a:prstGeom>
          <a:noFill/>
        </p:spPr>
        <p:txBody>
          <a:bodyPr wrap="square">
            <a:spAutoFit/>
          </a:bodyPr>
          <a:lstStyle/>
          <a:p>
            <a:pPr algn="just">
              <a:defRPr/>
            </a:pPr>
            <a:r>
              <a:rPr lang="es-ES" sz="1600" kern="0" dirty="0">
                <a:latin typeface="+mn-lt"/>
              </a:rPr>
              <a:t>Las jerarquías de clases pueden volverse inflexibles y difíciles de gestionar cuando se combinan múltiples características mediante herencia. </a:t>
            </a:r>
          </a:p>
          <a:p>
            <a:pPr algn="just">
              <a:defRPr/>
            </a:pPr>
            <a:r>
              <a:rPr lang="es-ES" sz="1600" u="sng" kern="0" dirty="0">
                <a:latin typeface="+mn-lt"/>
              </a:rPr>
              <a:t>Problemas:</a:t>
            </a:r>
          </a:p>
          <a:p>
            <a:pPr marL="285750" indent="-285750" algn="just">
              <a:buFont typeface="Arial" panose="020B0604020202020204" pitchFamily="34" charset="0"/>
              <a:buChar char="•"/>
              <a:defRPr/>
            </a:pPr>
            <a:r>
              <a:rPr lang="es-ES" sz="1600" kern="0" dirty="0">
                <a:latin typeface="+mn-lt"/>
              </a:rPr>
              <a:t>Explosión de la jerarquía de clases</a:t>
            </a:r>
          </a:p>
          <a:p>
            <a:pPr marL="285750" indent="-285750" algn="just">
              <a:buFont typeface="Arial" panose="020B0604020202020204" pitchFamily="34" charset="0"/>
              <a:buChar char="•"/>
              <a:defRPr/>
            </a:pPr>
            <a:r>
              <a:rPr lang="es-ES" sz="1600" kern="0" dirty="0">
                <a:latin typeface="+mn-lt"/>
              </a:rPr>
              <a:t>Problema del diamante </a:t>
            </a:r>
            <a:r>
              <a:rPr lang="es-ES" sz="1400" kern="0" dirty="0">
                <a:latin typeface="+mn-lt"/>
              </a:rPr>
              <a:t>[</a:t>
            </a:r>
            <a:r>
              <a:rPr lang="es-ES" sz="1400" kern="0" dirty="0" err="1">
                <a:latin typeface="+mn-lt"/>
              </a:rPr>
              <a:t>Snyder</a:t>
            </a:r>
            <a:r>
              <a:rPr lang="es-ES" sz="1400" kern="0" dirty="0">
                <a:latin typeface="+mn-lt"/>
              </a:rPr>
              <a:t> 1986]</a:t>
            </a:r>
            <a:endParaRPr lang="es-ES" sz="1600" kern="0" dirty="0">
              <a:latin typeface="+mn-lt"/>
            </a:endParaRPr>
          </a:p>
          <a:p>
            <a:pPr algn="just">
              <a:defRPr/>
            </a:pPr>
            <a:r>
              <a:rPr lang="es-ES" sz="1600" u="sng" kern="0" dirty="0">
                <a:latin typeface="+mn-lt"/>
              </a:rPr>
              <a:t>Ejemplo:</a:t>
            </a:r>
          </a:p>
          <a:p>
            <a:pPr algn="just">
              <a:defRPr/>
            </a:pPr>
            <a:r>
              <a:rPr lang="es-ES" sz="1600" kern="0" dirty="0">
                <a:latin typeface="+mn-lt"/>
              </a:rPr>
              <a:t>a) Cada extensión es una subclase. </a:t>
            </a:r>
            <a:r>
              <a:rPr lang="es-ES" sz="1600" kern="0" dirty="0">
                <a:solidFill>
                  <a:srgbClr val="C00000"/>
                </a:solidFill>
                <a:latin typeface="+mn-lt"/>
              </a:rPr>
              <a:t>No podemos combinar las extensiones.</a:t>
            </a:r>
          </a:p>
          <a:p>
            <a:pPr algn="just">
              <a:defRPr/>
            </a:pPr>
            <a:r>
              <a:rPr lang="es-ES" sz="1600" kern="0" dirty="0">
                <a:latin typeface="+mn-lt"/>
              </a:rPr>
              <a:t>b) Todas las extensiones forman una herencia lineal. </a:t>
            </a:r>
            <a:r>
              <a:rPr lang="es-ES" sz="1600" kern="0" dirty="0">
                <a:solidFill>
                  <a:srgbClr val="C00000"/>
                </a:solidFill>
                <a:latin typeface="+mn-lt"/>
              </a:rPr>
              <a:t>Tampoco podemos combinar extensiones.</a:t>
            </a:r>
          </a:p>
          <a:p>
            <a:pPr algn="just">
              <a:defRPr/>
            </a:pPr>
            <a:r>
              <a:rPr lang="es-ES" sz="1600" kern="0" dirty="0">
                <a:latin typeface="+mn-lt"/>
              </a:rPr>
              <a:t>c) Cadena de subclases para cada combinación de extensiones. </a:t>
            </a:r>
            <a:r>
              <a:rPr lang="es-ES" sz="1600" kern="0" dirty="0">
                <a:solidFill>
                  <a:srgbClr val="C00000"/>
                </a:solidFill>
                <a:latin typeface="+mn-lt"/>
              </a:rPr>
              <a:t>Mucho código duplicado.</a:t>
            </a:r>
          </a:p>
          <a:p>
            <a:pPr algn="just">
              <a:defRPr/>
            </a:pPr>
            <a:r>
              <a:rPr lang="es-ES" altLang="es-ES" sz="1600" kern="0" dirty="0">
                <a:latin typeface="+mn-lt"/>
              </a:rPr>
              <a:t>d) Herencia múltiple. </a:t>
            </a:r>
            <a:r>
              <a:rPr lang="es-ES" altLang="es-ES" sz="1600" kern="0" dirty="0">
                <a:solidFill>
                  <a:srgbClr val="C00000"/>
                </a:solidFill>
                <a:latin typeface="+mn-lt"/>
              </a:rPr>
              <a:t>Problema del diamante.</a:t>
            </a:r>
          </a:p>
        </p:txBody>
      </p:sp>
      <p:pic>
        <p:nvPicPr>
          <p:cNvPr id="4" name="Imagen 3">
            <a:extLst>
              <a:ext uri="{FF2B5EF4-FFF2-40B4-BE49-F238E27FC236}">
                <a16:creationId xmlns:a16="http://schemas.microsoft.com/office/drawing/2014/main" id="{BF1F257B-8EAC-497C-8EC9-519AF02DC5DD}"/>
              </a:ext>
            </a:extLst>
          </p:cNvPr>
          <p:cNvPicPr>
            <a:picLocks noChangeAspect="1"/>
          </p:cNvPicPr>
          <p:nvPr/>
        </p:nvPicPr>
        <p:blipFill>
          <a:blip r:embed="rId2"/>
          <a:stretch>
            <a:fillRect/>
          </a:stretch>
        </p:blipFill>
        <p:spPr>
          <a:xfrm>
            <a:off x="3419872" y="1268760"/>
            <a:ext cx="5564651" cy="4723581"/>
          </a:xfrm>
          <a:prstGeom prst="rect">
            <a:avLst/>
          </a:prstGeom>
        </p:spPr>
      </p:pic>
      <p:sp>
        <p:nvSpPr>
          <p:cNvPr id="8" name="CuadroTexto 7">
            <a:extLst>
              <a:ext uri="{FF2B5EF4-FFF2-40B4-BE49-F238E27FC236}">
                <a16:creationId xmlns:a16="http://schemas.microsoft.com/office/drawing/2014/main" id="{4E75A5AC-AD33-4D43-847C-45E43E5B755A}"/>
              </a:ext>
            </a:extLst>
          </p:cNvPr>
          <p:cNvSpPr txBox="1"/>
          <p:nvPr/>
        </p:nvSpPr>
        <p:spPr>
          <a:xfrm>
            <a:off x="-21770" y="5934670"/>
            <a:ext cx="8122162" cy="646331"/>
          </a:xfrm>
          <a:prstGeom prst="rect">
            <a:avLst/>
          </a:prstGeom>
          <a:noFill/>
        </p:spPr>
        <p:txBody>
          <a:bodyPr wrap="square">
            <a:spAutoFit/>
          </a:bodyPr>
          <a:lstStyle/>
          <a:p>
            <a:pPr algn="just">
              <a:defRPr/>
            </a:pPr>
            <a:r>
              <a:rPr lang="es-ES" altLang="es-ES" sz="1800" u="sng" kern="0" dirty="0">
                <a:latin typeface="+mn-lt"/>
              </a:rPr>
              <a:t>Posible solución:</a:t>
            </a:r>
          </a:p>
          <a:p>
            <a:pPr marL="285750" indent="-285750" algn="just">
              <a:buFont typeface="Arial" panose="020B0604020202020204" pitchFamily="34" charset="0"/>
              <a:buChar char="•"/>
              <a:defRPr/>
            </a:pPr>
            <a:r>
              <a:rPr lang="es-ES" altLang="es-ES" sz="1800" i="1" dirty="0" err="1">
                <a:solidFill>
                  <a:srgbClr val="0000FF"/>
                </a:solidFill>
                <a:latin typeface="+mn-lt"/>
              </a:rPr>
              <a:t>Mixin</a:t>
            </a:r>
            <a:r>
              <a:rPr lang="es-ES" altLang="es-ES" sz="1800" i="1" dirty="0">
                <a:solidFill>
                  <a:srgbClr val="0000FF"/>
                </a:solidFill>
                <a:latin typeface="+mn-lt"/>
              </a:rPr>
              <a:t> </a:t>
            </a:r>
            <a:r>
              <a:rPr lang="es-ES" altLang="es-ES" sz="1800" i="1" dirty="0" err="1">
                <a:solidFill>
                  <a:srgbClr val="0000FF"/>
                </a:solidFill>
                <a:latin typeface="+mn-lt"/>
              </a:rPr>
              <a:t>composition</a:t>
            </a:r>
            <a:r>
              <a:rPr lang="es-ES" altLang="es-ES" sz="1800" i="1" dirty="0">
                <a:solidFill>
                  <a:srgbClr val="0000FF"/>
                </a:solidFill>
                <a:latin typeface="+mn-lt"/>
              </a:rPr>
              <a:t> </a:t>
            </a:r>
            <a:r>
              <a:rPr lang="es-ES" altLang="es-ES" sz="1800" dirty="0">
                <a:solidFill>
                  <a:srgbClr val="0000FF"/>
                </a:solidFill>
                <a:latin typeface="+mn-lt"/>
              </a:rPr>
              <a:t>(Composición mixta): </a:t>
            </a:r>
            <a:r>
              <a:rPr lang="es-ES" altLang="es-ES" sz="1800" dirty="0">
                <a:latin typeface="+mn-lt"/>
              </a:rPr>
              <a:t>forma restrictiva de herencia múltiple.</a:t>
            </a:r>
          </a:p>
        </p:txBody>
      </p:sp>
    </p:spTree>
    <p:extLst>
      <p:ext uri="{BB962C8B-B14F-4D97-AF65-F5344CB8AC3E}">
        <p14:creationId xmlns:p14="http://schemas.microsoft.com/office/powerpoint/2010/main" val="1062906950"/>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dirty="0" err="1">
                <a:solidFill>
                  <a:srgbClr val="0000FF"/>
                </a:solidFill>
                <a:latin typeface="+mn-lt"/>
              </a:rPr>
              <a:t>Design</a:t>
            </a:r>
            <a:r>
              <a:rPr lang="es-ES" altLang="es-ES" sz="2000" b="1" dirty="0">
                <a:solidFill>
                  <a:srgbClr val="0000FF"/>
                </a:solidFill>
                <a:latin typeface="+mn-lt"/>
              </a:rPr>
              <a:t> </a:t>
            </a:r>
            <a:r>
              <a:rPr lang="es-ES" altLang="es-ES" sz="2000" b="1" dirty="0" err="1">
                <a:solidFill>
                  <a:srgbClr val="0000FF"/>
                </a:solidFill>
                <a:latin typeface="+mn-lt"/>
              </a:rPr>
              <a:t>Patterns</a:t>
            </a:r>
            <a:r>
              <a:rPr lang="es-ES" altLang="es-ES" sz="2000" b="1" dirty="0">
                <a:solidFill>
                  <a:srgbClr val="0000FF"/>
                </a:solidFill>
                <a:latin typeface="+mn-lt"/>
              </a:rPr>
              <a:t> (Patrones de diseño)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042515"/>
            <a:ext cx="9144000" cy="4770537"/>
          </a:xfrm>
          <a:prstGeom prst="rect">
            <a:avLst/>
          </a:prstGeom>
          <a:noFill/>
        </p:spPr>
        <p:txBody>
          <a:bodyPr wrap="square">
            <a:spAutoFit/>
          </a:bodyPr>
          <a:lstStyle/>
          <a:p>
            <a:pPr algn="just">
              <a:defRPr/>
            </a:pPr>
            <a:r>
              <a:rPr lang="es-ES" altLang="es-ES" sz="1600" u="sng" dirty="0">
                <a:latin typeface="+mn-lt"/>
              </a:rPr>
              <a:t>Criterios de calidad:</a:t>
            </a:r>
          </a:p>
          <a:p>
            <a:pPr algn="just">
              <a:defRPr/>
            </a:pPr>
            <a:r>
              <a:rPr lang="es-ES" sz="1600" b="1" i="0" dirty="0">
                <a:solidFill>
                  <a:srgbClr val="C00000"/>
                </a:solidFill>
                <a:effectLst/>
                <a:latin typeface="Google Sans"/>
              </a:rPr>
              <a:t>❌</a:t>
            </a:r>
            <a:r>
              <a:rPr lang="es-ES" sz="1600" b="1" i="0" dirty="0">
                <a:solidFill>
                  <a:srgbClr val="DF000F"/>
                </a:solidFill>
                <a:effectLst/>
                <a:latin typeface="Source Sans Pro" panose="020B0503030403020204" pitchFamily="34" charset="0"/>
              </a:rPr>
              <a:t> </a:t>
            </a:r>
            <a:r>
              <a:rPr lang="es-ES" altLang="es-ES" sz="1600" b="1" dirty="0" err="1">
                <a:latin typeface="+mn-lt"/>
              </a:rPr>
              <a:t>Preplanning</a:t>
            </a:r>
            <a:r>
              <a:rPr lang="es-ES" altLang="es-ES" sz="1600" b="1" dirty="0">
                <a:latin typeface="+mn-lt"/>
              </a:rPr>
              <a:t> </a:t>
            </a:r>
            <a:r>
              <a:rPr lang="es-ES" altLang="es-ES" sz="1600" b="1" dirty="0" err="1">
                <a:latin typeface="+mn-lt"/>
              </a:rPr>
              <a:t>effort</a:t>
            </a:r>
            <a:r>
              <a:rPr lang="es-ES" altLang="es-ES" sz="1600" b="1" dirty="0">
                <a:latin typeface="+mn-lt"/>
              </a:rPr>
              <a:t>:</a:t>
            </a:r>
            <a:r>
              <a:rPr lang="es-ES" altLang="es-ES" sz="1600" dirty="0">
                <a:latin typeface="+mn-lt"/>
              </a:rPr>
              <a:t> Los patrones de diseño requieren planificación previa para definir correctamente la estructura y separación de responsabilidades. Esto implica un esfuerzo adicional antes del desarrollo.</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ECECEC"/>
                </a:solidFill>
                <a:effectLst/>
                <a:latin typeface="Google Sans"/>
              </a:rPr>
              <a:t> </a:t>
            </a:r>
            <a:r>
              <a:rPr lang="es-ES" altLang="es-ES" sz="1600" b="1" dirty="0">
                <a:latin typeface="+mn-lt"/>
              </a:rPr>
              <a:t>Feature </a:t>
            </a:r>
            <a:r>
              <a:rPr lang="es-ES" altLang="es-ES" sz="1600" b="1" dirty="0" err="1">
                <a:latin typeface="+mn-lt"/>
              </a:rPr>
              <a:t>traceability</a:t>
            </a:r>
            <a:r>
              <a:rPr lang="es-ES" altLang="es-ES" sz="1600" b="1" dirty="0">
                <a:latin typeface="+mn-lt"/>
              </a:rPr>
              <a:t>:</a:t>
            </a:r>
            <a:r>
              <a:rPr lang="es-ES" altLang="es-ES" sz="1600" dirty="0">
                <a:latin typeface="+mn-lt"/>
              </a:rPr>
              <a:t> Los patrones de diseño proporcionan una forma estructurada de implementar variabilidad, permitiendo rastrear características mediante observadores, subclases, estrategias y decoradores.</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00B050"/>
                </a:solidFill>
                <a:effectLst/>
                <a:latin typeface="Google Sans"/>
              </a:rPr>
              <a:t> </a:t>
            </a:r>
            <a:r>
              <a:rPr lang="es-ES" altLang="es-ES" sz="1600" b="1" dirty="0" err="1">
                <a:latin typeface="+mn-lt"/>
              </a:rPr>
              <a:t>Separation</a:t>
            </a:r>
            <a:r>
              <a:rPr lang="es-ES" altLang="es-ES" sz="1600" b="1" dirty="0">
                <a:latin typeface="+mn-lt"/>
              </a:rPr>
              <a:t> </a:t>
            </a:r>
            <a:r>
              <a:rPr lang="es-ES" altLang="es-ES" sz="1600" b="1" dirty="0" err="1">
                <a:latin typeface="+mn-lt"/>
              </a:rPr>
              <a:t>of</a:t>
            </a:r>
            <a:r>
              <a:rPr lang="es-ES" altLang="es-ES" sz="1600" b="1" dirty="0">
                <a:latin typeface="+mn-lt"/>
              </a:rPr>
              <a:t> </a:t>
            </a:r>
            <a:r>
              <a:rPr lang="es-ES" altLang="es-ES" sz="1600" b="1" dirty="0" err="1">
                <a:latin typeface="+mn-lt"/>
              </a:rPr>
              <a:t>concerns</a:t>
            </a:r>
            <a:r>
              <a:rPr lang="es-ES" altLang="es-ES" sz="1600" b="1" dirty="0">
                <a:latin typeface="+mn-lt"/>
              </a:rPr>
              <a:t>:</a:t>
            </a:r>
            <a:r>
              <a:rPr lang="es-ES" altLang="es-ES" sz="1600" dirty="0">
                <a:latin typeface="+mn-lt"/>
              </a:rPr>
              <a:t> Fomentan la separación de preocupaciones al encapsular la variabilidad en componentes reutilizables y modulares, reduciendo el acoplamiento entre partes del sistema.</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ECECEC"/>
                </a:solidFill>
                <a:effectLst/>
                <a:latin typeface="Google Sans"/>
              </a:rPr>
              <a:t> </a:t>
            </a:r>
            <a:r>
              <a:rPr lang="es-ES" altLang="es-ES" sz="1600" b="1" dirty="0" err="1">
                <a:latin typeface="+mn-lt"/>
              </a:rPr>
              <a:t>Information</a:t>
            </a:r>
            <a:r>
              <a:rPr lang="es-ES" altLang="es-ES" sz="1600" b="1" dirty="0">
                <a:latin typeface="+mn-lt"/>
              </a:rPr>
              <a:t> </a:t>
            </a:r>
            <a:r>
              <a:rPr lang="es-ES" altLang="es-ES" sz="1600" b="1" dirty="0" err="1">
                <a:latin typeface="+mn-lt"/>
              </a:rPr>
              <a:t>hiding</a:t>
            </a:r>
            <a:r>
              <a:rPr lang="es-ES" altLang="es-ES" sz="1600" b="1" dirty="0">
                <a:latin typeface="+mn-lt"/>
              </a:rPr>
              <a:t>:</a:t>
            </a:r>
            <a:r>
              <a:rPr lang="es-ES" altLang="es-ES" sz="1600" dirty="0">
                <a:latin typeface="+mn-lt"/>
              </a:rPr>
              <a:t> Promueven el ocultamiento de información al definir interfaces claras y encapsular detalles internos en clases específicas.</a:t>
            </a:r>
          </a:p>
          <a:p>
            <a:pPr algn="just">
              <a:defRPr/>
            </a:pPr>
            <a:endParaRPr lang="es-ES" altLang="es-ES" sz="1600" b="1" dirty="0">
              <a:latin typeface="+mn-lt"/>
            </a:endParaRPr>
          </a:p>
          <a:p>
            <a:pPr algn="just">
              <a:defRPr/>
            </a:pPr>
            <a:r>
              <a:rPr lang="es-ES" sz="1600" b="1" i="0" dirty="0">
                <a:solidFill>
                  <a:srgbClr val="FFC000"/>
                </a:solidFill>
                <a:effectLst/>
                <a:latin typeface="Google Sans"/>
              </a:rPr>
              <a:t> ▨ </a:t>
            </a:r>
            <a:r>
              <a:rPr lang="es-ES" altLang="es-ES" sz="1600" b="1" dirty="0" err="1">
                <a:latin typeface="+mn-lt"/>
              </a:rPr>
              <a:t>Granularity</a:t>
            </a:r>
            <a:r>
              <a:rPr lang="es-ES" altLang="es-ES" sz="1600" b="1" dirty="0">
                <a:latin typeface="+mn-lt"/>
              </a:rPr>
              <a:t>:</a:t>
            </a:r>
            <a:r>
              <a:rPr lang="es-ES" altLang="es-ES" sz="1600" dirty="0">
                <a:latin typeface="+mn-lt"/>
              </a:rPr>
              <a:t> La granularidad depende del patrón utilizado. Algunos permiten una modularidad fina (como </a:t>
            </a:r>
            <a:r>
              <a:rPr lang="es-ES" altLang="es-ES" sz="1600" i="1" dirty="0" err="1">
                <a:latin typeface="+mn-lt"/>
              </a:rPr>
              <a:t>Strategy</a:t>
            </a:r>
            <a:r>
              <a:rPr lang="es-ES" altLang="es-ES" sz="1600" dirty="0">
                <a:latin typeface="+mn-lt"/>
              </a:rPr>
              <a:t> o </a:t>
            </a:r>
            <a:r>
              <a:rPr lang="es-ES" altLang="es-ES" sz="1600" i="1" dirty="0" err="1">
                <a:latin typeface="+mn-lt"/>
              </a:rPr>
              <a:t>Decorator</a:t>
            </a:r>
            <a:r>
              <a:rPr lang="es-ES" altLang="es-ES" sz="1600" dirty="0">
                <a:latin typeface="+mn-lt"/>
              </a:rPr>
              <a:t>), mientras que otros pueden implicar cambios más gruesos.</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err="1">
                <a:latin typeface="+mn-lt"/>
              </a:rPr>
              <a:t>Uniformity</a:t>
            </a:r>
            <a:r>
              <a:rPr lang="es-ES" altLang="es-ES" sz="1600" b="1" dirty="0">
                <a:latin typeface="+mn-lt"/>
              </a:rPr>
              <a:t>:</a:t>
            </a:r>
            <a:r>
              <a:rPr lang="es-ES" altLang="es-ES" sz="1600" dirty="0">
                <a:latin typeface="+mn-lt"/>
              </a:rPr>
              <a:t> Los patrones de diseño solo describen estructuras abstractas y pueden ser implementados de diferentes maneras según el lenguaje de programación. No aseguran una uniformidad en todos los artefactos de la SPL.</a:t>
            </a:r>
            <a:endParaRPr lang="es-ES" sz="1600" b="1" i="1" kern="0" dirty="0">
              <a:solidFill>
                <a:srgbClr val="0000FF"/>
              </a:solidFill>
              <a:latin typeface="+mn-lt"/>
            </a:endParaRPr>
          </a:p>
        </p:txBody>
      </p:sp>
    </p:spTree>
    <p:extLst>
      <p:ext uri="{BB962C8B-B14F-4D97-AF65-F5344CB8AC3E}">
        <p14:creationId xmlns:p14="http://schemas.microsoft.com/office/powerpoint/2010/main" val="585819841"/>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dirty="0" err="1">
                <a:solidFill>
                  <a:srgbClr val="0000FF"/>
                </a:solidFill>
                <a:latin typeface="+mn-lt"/>
              </a:rPr>
              <a:t>Design</a:t>
            </a:r>
            <a:r>
              <a:rPr lang="es-ES" altLang="es-ES" sz="2400" b="1" dirty="0">
                <a:solidFill>
                  <a:srgbClr val="0000FF"/>
                </a:solidFill>
                <a:latin typeface="+mn-lt"/>
              </a:rPr>
              <a:t> </a:t>
            </a:r>
            <a:r>
              <a:rPr lang="es-ES" altLang="es-ES" sz="2400" b="1" dirty="0" err="1">
                <a:solidFill>
                  <a:srgbClr val="0000FF"/>
                </a:solidFill>
                <a:latin typeface="+mn-lt"/>
              </a:rPr>
              <a:t>Patterns</a:t>
            </a:r>
            <a:r>
              <a:rPr lang="es-ES" altLang="es-ES" sz="2400" b="1" dirty="0">
                <a:solidFill>
                  <a:srgbClr val="0000FF"/>
                </a:solidFill>
                <a:latin typeface="+mn-lt"/>
              </a:rPr>
              <a:t> (Patrones de diseño)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6896" y="1401738"/>
            <a:ext cx="9144000" cy="3539430"/>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 Load-time, Run-time</a:t>
            </a:r>
          </a:p>
          <a:p>
            <a:pPr marL="342900" indent="-342900" algn="just">
              <a:buFont typeface="Arial" panose="020B0604020202020204" pitchFamily="34" charset="0"/>
              <a:buChar char="•"/>
              <a:defRPr/>
            </a:pPr>
            <a:r>
              <a:rPr lang="en-US" altLang="es-ES" sz="1600" dirty="0">
                <a:latin typeface="+mn-lt"/>
              </a:rPr>
              <a:t>Technology: </a:t>
            </a:r>
            <a:r>
              <a:rPr lang="en-US" altLang="es-ES" sz="1600" b="1" dirty="0">
                <a:latin typeface="+mn-lt"/>
              </a:rPr>
              <a:t>Language-based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Bien establecidos, facilitan la comunicación entre desarrolladores.</a:t>
            </a:r>
          </a:p>
          <a:p>
            <a:pPr marL="285750" indent="-285750" algn="just">
              <a:buFont typeface="Arial" panose="020B0604020202020204" pitchFamily="34" charset="0"/>
              <a:buChar char="•"/>
              <a:defRPr/>
            </a:pPr>
            <a:r>
              <a:rPr lang="es-ES" sz="1600" kern="0" dirty="0">
                <a:latin typeface="+mn-lt"/>
              </a:rPr>
              <a:t>Directrices para un diseño disciplinado.</a:t>
            </a:r>
          </a:p>
          <a:p>
            <a:pPr marL="285750" indent="-285750" algn="just">
              <a:buFont typeface="Arial" panose="020B0604020202020204" pitchFamily="34" charset="0"/>
              <a:buChar char="•"/>
              <a:defRPr/>
            </a:pPr>
            <a:r>
              <a:rPr lang="es-ES" sz="1600" kern="0" dirty="0">
                <a:latin typeface="+mn-lt"/>
              </a:rPr>
              <a:t>Separación del código de características del código base, posiblemente con interfaces claras.</a:t>
            </a:r>
          </a:p>
          <a:p>
            <a:pPr marL="285750" indent="-285750" algn="just">
              <a:buFont typeface="Arial" panose="020B0604020202020204" pitchFamily="34" charset="0"/>
              <a:buChar char="•"/>
              <a:defRPr/>
            </a:pPr>
            <a:r>
              <a:rPr lang="es-ES" sz="1600" kern="0" dirty="0">
                <a:latin typeface="+mn-lt"/>
              </a:rPr>
              <a:t>Extensiones no invasivas sin modificar el código base, dado un esfuerzo de preplanificación.</a:t>
            </a:r>
          </a:p>
          <a:p>
            <a:pPr marL="285750" indent="-285750" algn="just">
              <a:buFont typeface="Arial" panose="020B0604020202020204" pitchFamily="34" charset="0"/>
              <a:buChar char="•"/>
              <a:defRPr/>
            </a:pPr>
            <a:endParaRPr lang="es-ES" sz="1600" b="1" kern="0" dirty="0">
              <a:solidFill>
                <a:srgbClr val="C00000"/>
              </a:solidFill>
              <a:latin typeface="+mn-lt"/>
            </a:endParaRP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pt-BR" sz="1600" kern="0" dirty="0">
                <a:latin typeface="+mn-lt"/>
              </a:rPr>
              <a:t>Código repetitivo y sobrecarga </a:t>
            </a:r>
            <a:r>
              <a:rPr lang="pt-BR" sz="1600" kern="0" dirty="0" err="1">
                <a:latin typeface="+mn-lt"/>
              </a:rPr>
              <a:t>arquitectónica</a:t>
            </a:r>
            <a:r>
              <a:rPr lang="pt-BR" sz="1600" kern="0" dirty="0">
                <a:latin typeface="+mn-lt"/>
              </a:rPr>
              <a:t>.</a:t>
            </a:r>
          </a:p>
          <a:p>
            <a:pPr marL="285750" indent="-285750" algn="just">
              <a:buFont typeface="Arial" panose="020B0604020202020204" pitchFamily="34" charset="0"/>
              <a:buChar char="•"/>
              <a:defRPr/>
            </a:pPr>
            <a:r>
              <a:rPr lang="es-ES" sz="1600" kern="0" dirty="0">
                <a:latin typeface="+mn-lt"/>
              </a:rPr>
              <a:t>Necesidad de preplanificación de puntos de extensión</a:t>
            </a:r>
            <a:r>
              <a:rPr lang="pt-BR" sz="1600" kern="0" dirty="0">
                <a:latin typeface="+mn-lt"/>
              </a:rPr>
              <a:t>.</a:t>
            </a:r>
            <a:endParaRPr lang="es-ES" sz="1600" kern="0" dirty="0">
              <a:latin typeface="+mn-lt"/>
            </a:endParaRPr>
          </a:p>
        </p:txBody>
      </p:sp>
    </p:spTree>
    <p:extLst>
      <p:ext uri="{BB962C8B-B14F-4D97-AF65-F5344CB8AC3E}">
        <p14:creationId xmlns:p14="http://schemas.microsoft.com/office/powerpoint/2010/main" val="3527913451"/>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7544" y="1989429"/>
            <a:ext cx="4392488"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06975957"/>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Frameworks</a:t>
            </a:r>
            <a:r>
              <a:rPr lang="es-ES" altLang="es-ES" sz="2400" b="1" i="1" dirty="0">
                <a:solidFill>
                  <a:srgbClr val="0000FF"/>
                </a:solidFill>
                <a:latin typeface="+mn-lt"/>
              </a:rPr>
              <a:t> </a:t>
            </a:r>
            <a:r>
              <a:rPr lang="es-ES" altLang="es-ES" sz="2400" b="1" dirty="0">
                <a:solidFill>
                  <a:srgbClr val="0000FF"/>
                </a:solidFill>
                <a:latin typeface="+mn-lt"/>
              </a:rPr>
              <a:t>(Marcos de trabajo)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5632311"/>
          </a:xfrm>
          <a:prstGeom prst="rect">
            <a:avLst/>
          </a:prstGeom>
          <a:noFill/>
        </p:spPr>
        <p:txBody>
          <a:bodyPr wrap="square">
            <a:spAutoFit/>
          </a:bodyPr>
          <a:lstStyle/>
          <a:p>
            <a:pPr algn="just">
              <a:defRPr/>
            </a:pPr>
            <a:r>
              <a:rPr lang="es-ES" sz="1800" kern="0" dirty="0">
                <a:latin typeface="+mn-lt"/>
              </a:rPr>
              <a:t>Un </a:t>
            </a:r>
            <a:r>
              <a:rPr lang="es-ES" sz="1800" b="1" i="1" kern="0" dirty="0" err="1">
                <a:solidFill>
                  <a:srgbClr val="0000FF"/>
                </a:solidFill>
                <a:latin typeface="+mn-lt"/>
              </a:rPr>
              <a:t>framework</a:t>
            </a:r>
            <a:r>
              <a:rPr lang="es-ES" sz="1800" kern="0" dirty="0">
                <a:latin typeface="+mn-lt"/>
              </a:rPr>
              <a:t> es un conjunto incompleto de clases colaborativas que puede extenderse y adaptarse para un caso de uso específico. Representa una </a:t>
            </a:r>
            <a:r>
              <a:rPr lang="es-ES" sz="1800" kern="0" dirty="0">
                <a:solidFill>
                  <a:srgbClr val="0000FF"/>
                </a:solidFill>
                <a:latin typeface="+mn-lt"/>
              </a:rPr>
              <a:t>implementación base reutilizable </a:t>
            </a:r>
            <a:r>
              <a:rPr lang="es-ES" sz="1800" kern="0" dirty="0">
                <a:latin typeface="+mn-lt"/>
              </a:rPr>
              <a:t>para un conjunto relacionado de problemas, lo que se ajusta perfectamente al desarrollo de SPL. </a:t>
            </a:r>
          </a:p>
          <a:p>
            <a:pPr algn="just">
              <a:defRPr/>
            </a:pPr>
            <a:endParaRPr lang="es-ES" kern="0" dirty="0">
              <a:latin typeface="+mn-lt"/>
            </a:endParaRPr>
          </a:p>
          <a:p>
            <a:pPr algn="just">
              <a:defRPr/>
            </a:pPr>
            <a:r>
              <a:rPr lang="es-ES" sz="1800" kern="0" dirty="0">
                <a:latin typeface="+mn-lt"/>
              </a:rPr>
              <a:t>Son</a:t>
            </a:r>
            <a:r>
              <a:rPr lang="es-ES" sz="1800" kern="0" dirty="0">
                <a:solidFill>
                  <a:srgbClr val="0000FF"/>
                </a:solidFill>
                <a:latin typeface="+mn-lt"/>
              </a:rPr>
              <a:t> infraestructuras de software </a:t>
            </a:r>
            <a:r>
              <a:rPr lang="es-ES" sz="1800" kern="0" dirty="0">
                <a:latin typeface="+mn-lt"/>
              </a:rPr>
              <a:t>que proporcionan una base extensible mediante </a:t>
            </a:r>
            <a:r>
              <a:rPr lang="es-ES" sz="1800" kern="0" dirty="0">
                <a:solidFill>
                  <a:srgbClr val="0000FF"/>
                </a:solidFill>
                <a:latin typeface="+mn-lt"/>
              </a:rPr>
              <a:t>herencia</a:t>
            </a:r>
            <a:r>
              <a:rPr lang="es-ES" sz="1800" kern="0" dirty="0">
                <a:latin typeface="+mn-lt"/>
              </a:rPr>
              <a:t> (</a:t>
            </a:r>
            <a:r>
              <a:rPr lang="es-ES" sz="1800" b="1" i="1" kern="0" dirty="0" err="1">
                <a:solidFill>
                  <a:srgbClr val="0000FF"/>
                </a:solidFill>
                <a:latin typeface="+mn-lt"/>
              </a:rPr>
              <a:t>white</a:t>
            </a:r>
            <a:r>
              <a:rPr lang="es-ES" sz="1800" b="1" i="1" kern="0" dirty="0">
                <a:solidFill>
                  <a:srgbClr val="0000FF"/>
                </a:solidFill>
                <a:latin typeface="+mn-lt"/>
              </a:rPr>
              <a:t>-box</a:t>
            </a:r>
            <a:r>
              <a:rPr lang="es-ES" sz="1800" kern="0" dirty="0">
                <a:latin typeface="+mn-lt"/>
              </a:rPr>
              <a:t>) o </a:t>
            </a:r>
            <a:r>
              <a:rPr lang="es-ES" sz="1800" kern="0" dirty="0">
                <a:solidFill>
                  <a:srgbClr val="0000FF"/>
                </a:solidFill>
                <a:latin typeface="+mn-lt"/>
              </a:rPr>
              <a:t>composición</a:t>
            </a:r>
            <a:r>
              <a:rPr lang="es-ES" sz="1800" kern="0" dirty="0">
                <a:latin typeface="+mn-lt"/>
              </a:rPr>
              <a:t> (</a:t>
            </a:r>
            <a:r>
              <a:rPr lang="es-ES" sz="1800" b="1" i="1" kern="0" dirty="0" err="1">
                <a:solidFill>
                  <a:srgbClr val="0000FF"/>
                </a:solidFill>
                <a:latin typeface="+mn-lt"/>
              </a:rPr>
              <a:t>black</a:t>
            </a:r>
            <a:r>
              <a:rPr lang="es-ES" sz="1800" b="1" i="1" kern="0" dirty="0">
                <a:solidFill>
                  <a:srgbClr val="0000FF"/>
                </a:solidFill>
                <a:latin typeface="+mn-lt"/>
              </a:rPr>
              <a:t>-box</a:t>
            </a:r>
            <a:r>
              <a:rPr lang="es-ES" sz="1800" kern="0" dirty="0">
                <a:latin typeface="+mn-lt"/>
              </a:rPr>
              <a:t>). Un </a:t>
            </a:r>
            <a:r>
              <a:rPr lang="es-ES" sz="1800" kern="0" dirty="0" err="1">
                <a:latin typeface="+mn-lt"/>
              </a:rPr>
              <a:t>framework</a:t>
            </a:r>
            <a:r>
              <a:rPr lang="es-ES" sz="1800" kern="0" dirty="0">
                <a:latin typeface="+mn-lt"/>
              </a:rPr>
              <a:t> proporciona </a:t>
            </a:r>
            <a:r>
              <a:rPr lang="es-ES" sz="1800" kern="0" dirty="0">
                <a:solidFill>
                  <a:srgbClr val="0000FF"/>
                </a:solidFill>
                <a:latin typeface="+mn-lt"/>
              </a:rPr>
              <a:t>puntos explícitos de extensión</a:t>
            </a:r>
            <a:r>
              <a:rPr lang="es-ES" kern="0" dirty="0">
                <a:solidFill>
                  <a:srgbClr val="0000FF"/>
                </a:solidFill>
                <a:latin typeface="+mn-lt"/>
              </a:rPr>
              <a:t> (</a:t>
            </a:r>
            <a:r>
              <a:rPr lang="es-ES" sz="1800" b="1" i="1" kern="0" dirty="0" err="1">
                <a:solidFill>
                  <a:srgbClr val="0000FF"/>
                </a:solidFill>
                <a:latin typeface="+mn-lt"/>
              </a:rPr>
              <a:t>hot</a:t>
            </a:r>
            <a:r>
              <a:rPr lang="es-ES" sz="1800" b="1" i="1" kern="0" dirty="0">
                <a:solidFill>
                  <a:srgbClr val="0000FF"/>
                </a:solidFill>
                <a:latin typeface="+mn-lt"/>
              </a:rPr>
              <a:t> spots</a:t>
            </a:r>
            <a:r>
              <a:rPr lang="es-ES" sz="1800" kern="0" dirty="0">
                <a:solidFill>
                  <a:srgbClr val="0000FF"/>
                </a:solidFill>
                <a:latin typeface="+mn-lt"/>
              </a:rPr>
              <a:t>)</a:t>
            </a:r>
            <a:r>
              <a:rPr lang="es-ES" sz="1800" kern="0" dirty="0">
                <a:latin typeface="+mn-lt"/>
              </a:rPr>
              <a:t>, en los cuales los desarrolladores pueden ampliarlo. A menudo, estas extensiones se denominan </a:t>
            </a:r>
            <a:r>
              <a:rPr lang="es-ES" sz="1800" b="1" i="1" kern="0" dirty="0" err="1">
                <a:solidFill>
                  <a:srgbClr val="0000FF"/>
                </a:solidFill>
                <a:latin typeface="+mn-lt"/>
              </a:rPr>
              <a:t>plug-ins</a:t>
            </a:r>
            <a:r>
              <a:rPr lang="es-ES" sz="1800" kern="0" dirty="0">
                <a:latin typeface="+mn-lt"/>
              </a:rPr>
              <a:t>. De manera similar al patrón de diseño método plantilla y al patrón de diseño estrategia, un </a:t>
            </a:r>
            <a:r>
              <a:rPr lang="es-ES" sz="1800" kern="0" dirty="0" err="1">
                <a:latin typeface="+mn-lt"/>
              </a:rPr>
              <a:t>framework</a:t>
            </a:r>
            <a:r>
              <a:rPr lang="es-ES" sz="1800" kern="0" dirty="0">
                <a:latin typeface="+mn-lt"/>
              </a:rPr>
              <a:t> es responsable del flujo de control principal y delega en sus extensiones la incorporación de comportamientos personalizados bajo demanda, siguiendo un principio conocido como </a:t>
            </a:r>
            <a:r>
              <a:rPr lang="es-ES" sz="1800" kern="0" dirty="0">
                <a:solidFill>
                  <a:srgbClr val="0000FF"/>
                </a:solidFill>
                <a:latin typeface="+mn-lt"/>
              </a:rPr>
              <a:t>inversión de control </a:t>
            </a:r>
            <a:r>
              <a:rPr lang="es-ES" kern="0" dirty="0">
                <a:solidFill>
                  <a:srgbClr val="0000FF"/>
                </a:solidFill>
                <a:latin typeface="+mn-lt"/>
              </a:rPr>
              <a:t>(</a:t>
            </a:r>
            <a:r>
              <a:rPr lang="es-ES" sz="1800" b="1" i="1" kern="0" dirty="0" err="1">
                <a:solidFill>
                  <a:srgbClr val="0000FF"/>
                </a:solidFill>
                <a:latin typeface="+mn-lt"/>
              </a:rPr>
              <a:t>inversion</a:t>
            </a:r>
            <a:r>
              <a:rPr lang="es-ES" sz="1800" b="1" i="1" kern="0" dirty="0">
                <a:solidFill>
                  <a:srgbClr val="0000FF"/>
                </a:solidFill>
                <a:latin typeface="+mn-lt"/>
              </a:rPr>
              <a:t> </a:t>
            </a:r>
            <a:r>
              <a:rPr lang="es-ES" sz="1800" b="1" i="1" kern="0" dirty="0" err="1">
                <a:solidFill>
                  <a:srgbClr val="0000FF"/>
                </a:solidFill>
                <a:latin typeface="+mn-lt"/>
              </a:rPr>
              <a:t>of</a:t>
            </a:r>
            <a:r>
              <a:rPr lang="es-ES" sz="1800" b="1" i="1" kern="0" dirty="0">
                <a:solidFill>
                  <a:srgbClr val="0000FF"/>
                </a:solidFill>
                <a:latin typeface="+mn-lt"/>
              </a:rPr>
              <a:t> control</a:t>
            </a:r>
            <a:r>
              <a:rPr lang="es-ES" sz="1800" kern="0" dirty="0">
                <a:solidFill>
                  <a:srgbClr val="0000FF"/>
                </a:solidFill>
                <a:latin typeface="+mn-lt"/>
              </a:rPr>
              <a:t>)</a:t>
            </a:r>
            <a:r>
              <a:rPr lang="es-ES" sz="1800" b="1" i="1" kern="0" dirty="0">
                <a:solidFill>
                  <a:srgbClr val="0000FF"/>
                </a:solidFill>
                <a:latin typeface="+mn-lt"/>
              </a:rPr>
              <a:t> </a:t>
            </a:r>
            <a:r>
              <a:rPr lang="es-ES" sz="1800" kern="0" dirty="0">
                <a:latin typeface="+mn-lt"/>
              </a:rPr>
              <a:t>[Johnson y Foote, 1988].</a:t>
            </a:r>
          </a:p>
          <a:p>
            <a:pPr marL="285750" indent="-285750" algn="just">
              <a:buFont typeface="Arial" panose="020B0604020202020204" pitchFamily="34" charset="0"/>
              <a:buChar char="•"/>
              <a:defRPr/>
            </a:pPr>
            <a:r>
              <a:rPr lang="es-ES" b="1" i="1" kern="0" dirty="0">
                <a:solidFill>
                  <a:srgbClr val="0000FF"/>
                </a:solidFill>
                <a:latin typeface="+mn-lt"/>
              </a:rPr>
              <a:t>White-box </a:t>
            </a:r>
            <a:r>
              <a:rPr lang="es-ES" b="1" i="1" kern="0" dirty="0" err="1">
                <a:solidFill>
                  <a:srgbClr val="0000FF"/>
                </a:solidFill>
                <a:latin typeface="+mn-lt"/>
              </a:rPr>
              <a:t>frameworks</a:t>
            </a:r>
            <a:r>
              <a:rPr lang="es-ES" b="1" i="1" kern="0" dirty="0">
                <a:solidFill>
                  <a:srgbClr val="0000FF"/>
                </a:solidFill>
                <a:latin typeface="+mn-lt"/>
              </a:rPr>
              <a:t> </a:t>
            </a:r>
            <a:r>
              <a:rPr lang="es-ES" kern="0" dirty="0">
                <a:solidFill>
                  <a:srgbClr val="0000FF"/>
                </a:solidFill>
                <a:latin typeface="+mn-lt"/>
              </a:rPr>
              <a:t>(</a:t>
            </a:r>
            <a:r>
              <a:rPr lang="es-ES" kern="0" dirty="0" err="1">
                <a:solidFill>
                  <a:srgbClr val="0000FF"/>
                </a:solidFill>
                <a:latin typeface="+mn-lt"/>
              </a:rPr>
              <a:t>Frameworks</a:t>
            </a:r>
            <a:r>
              <a:rPr lang="es-ES" kern="0" dirty="0">
                <a:solidFill>
                  <a:srgbClr val="0000FF"/>
                </a:solidFill>
                <a:latin typeface="+mn-lt"/>
              </a:rPr>
              <a:t> de caja blanca): </a:t>
            </a:r>
            <a:r>
              <a:rPr lang="es-ES" kern="0" dirty="0">
                <a:latin typeface="+mn-lt"/>
              </a:rPr>
              <a:t>Consisten en un conjunto de clases concretas y abstractas, que los desarrolladores extienden mediante la </a:t>
            </a:r>
            <a:r>
              <a:rPr lang="es-ES" kern="0" dirty="0" err="1">
                <a:latin typeface="+mn-lt"/>
              </a:rPr>
              <a:t>sobrescritura</a:t>
            </a:r>
            <a:r>
              <a:rPr lang="es-ES" kern="0" dirty="0">
                <a:latin typeface="+mn-lt"/>
              </a:rPr>
              <a:t> de métodos a través de la creación de subclases, d</a:t>
            </a:r>
            <a:r>
              <a:rPr lang="es-ES" sz="1800" kern="0" dirty="0">
                <a:latin typeface="+mn-lt"/>
              </a:rPr>
              <a:t>e manera similar al uso del patrón de diseño método plantilla y al patrón de diseño estrategia. </a:t>
            </a:r>
            <a:r>
              <a:rPr lang="es-ES" kern="0" dirty="0">
                <a:latin typeface="+mn-lt"/>
              </a:rPr>
              <a:t>Para personalizar su comportamiento, es necesario comprender los detalles internos del </a:t>
            </a:r>
            <a:r>
              <a:rPr lang="es-ES" kern="0" dirty="0" err="1">
                <a:latin typeface="+mn-lt"/>
              </a:rPr>
              <a:t>framework</a:t>
            </a:r>
            <a:r>
              <a:rPr lang="es-ES" kern="0" dirty="0">
                <a:latin typeface="+mn-lt"/>
              </a:rPr>
              <a:t>.</a:t>
            </a:r>
          </a:p>
          <a:p>
            <a:pPr marL="285750" indent="-285750" algn="just">
              <a:buFont typeface="Arial" panose="020B0604020202020204" pitchFamily="34" charset="0"/>
              <a:buChar char="•"/>
              <a:defRPr/>
            </a:pPr>
            <a:r>
              <a:rPr lang="es-ES" sz="1800" b="1" i="1" kern="0" dirty="0">
                <a:solidFill>
                  <a:srgbClr val="0000FF"/>
                </a:solidFill>
                <a:latin typeface="+mn-lt"/>
              </a:rPr>
              <a:t>Black-box </a:t>
            </a:r>
            <a:r>
              <a:rPr lang="es-ES" sz="1800" b="1" i="1" kern="0" dirty="0" err="1">
                <a:solidFill>
                  <a:srgbClr val="0000FF"/>
                </a:solidFill>
                <a:latin typeface="+mn-lt"/>
              </a:rPr>
              <a:t>frameworks</a:t>
            </a:r>
            <a:r>
              <a:rPr lang="es-ES" sz="1800" b="1" i="1" kern="0" dirty="0">
                <a:solidFill>
                  <a:srgbClr val="0000FF"/>
                </a:solidFill>
                <a:latin typeface="+mn-lt"/>
              </a:rPr>
              <a:t> </a:t>
            </a:r>
            <a:r>
              <a:rPr lang="es-ES" sz="1800" kern="0" dirty="0">
                <a:solidFill>
                  <a:srgbClr val="0000FF"/>
                </a:solidFill>
                <a:latin typeface="+mn-lt"/>
              </a:rPr>
              <a:t>(</a:t>
            </a:r>
            <a:r>
              <a:rPr lang="es-ES" sz="1800" kern="0" dirty="0" err="1">
                <a:solidFill>
                  <a:srgbClr val="0000FF"/>
                </a:solidFill>
                <a:latin typeface="+mn-lt"/>
              </a:rPr>
              <a:t>Frameworks</a:t>
            </a:r>
            <a:r>
              <a:rPr lang="es-ES" sz="1800" kern="0" dirty="0">
                <a:solidFill>
                  <a:srgbClr val="0000FF"/>
                </a:solidFill>
                <a:latin typeface="+mn-lt"/>
              </a:rPr>
              <a:t> de caja negra): </a:t>
            </a:r>
            <a:r>
              <a:rPr lang="es-ES" sz="1800" kern="0" dirty="0">
                <a:latin typeface="+mn-lt"/>
              </a:rPr>
              <a:t>Separan el código del </a:t>
            </a:r>
            <a:r>
              <a:rPr lang="es-ES" sz="1800" kern="0" dirty="0" err="1">
                <a:latin typeface="+mn-lt"/>
              </a:rPr>
              <a:t>framework</a:t>
            </a:r>
            <a:r>
              <a:rPr lang="es-ES" sz="1800" kern="0" dirty="0">
                <a:latin typeface="+mn-lt"/>
              </a:rPr>
              <a:t> y las extensiones mediante interfaces, permitiendo que las extensiones (</a:t>
            </a:r>
            <a:r>
              <a:rPr lang="es-ES" sz="1800" i="1" kern="0" dirty="0" err="1">
                <a:latin typeface="+mn-lt"/>
              </a:rPr>
              <a:t>plug-ins</a:t>
            </a:r>
            <a:r>
              <a:rPr lang="es-ES" sz="1800" kern="0" dirty="0">
                <a:latin typeface="+mn-lt"/>
              </a:rPr>
              <a:t>), sean compiladas y desplegadas por separado. Cada característica en el desarrollo SPL idealmente se implementa mediante un </a:t>
            </a:r>
            <a:r>
              <a:rPr lang="es-ES" sz="1800" kern="0" dirty="0" err="1">
                <a:latin typeface="+mn-lt"/>
              </a:rPr>
              <a:t>plug</a:t>
            </a:r>
            <a:r>
              <a:rPr lang="es-ES" sz="1800" kern="0" dirty="0">
                <a:latin typeface="+mn-lt"/>
              </a:rPr>
              <a:t>-in independiente. </a:t>
            </a:r>
            <a:endParaRPr lang="es-ES" kern="0" dirty="0">
              <a:latin typeface="+mn-lt"/>
            </a:endParaRPr>
          </a:p>
        </p:txBody>
      </p:sp>
    </p:spTree>
    <p:extLst>
      <p:ext uri="{BB962C8B-B14F-4D97-AF65-F5344CB8AC3E}">
        <p14:creationId xmlns:p14="http://schemas.microsoft.com/office/powerpoint/2010/main" val="342575995"/>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22309-67BF-4EE8-AB38-1C00BB42A32E}"/>
              </a:ext>
            </a:extLst>
          </p:cNvPr>
          <p:cNvSpPr>
            <a:spLocks noGrp="1"/>
          </p:cNvSpPr>
          <p:nvPr>
            <p:ph type="ctrTitle"/>
          </p:nvPr>
        </p:nvSpPr>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33795" name="Subtítulo 2">
            <a:extLst>
              <a:ext uri="{FF2B5EF4-FFF2-40B4-BE49-F238E27FC236}">
                <a16:creationId xmlns:a16="http://schemas.microsoft.com/office/drawing/2014/main" id="{615CC69B-FF86-415F-8A4C-B9D6CE0F6F05}"/>
              </a:ext>
            </a:extLst>
          </p:cNvPr>
          <p:cNvSpPr>
            <a:spLocks noGrp="1" noChangeArrowheads="1"/>
          </p:cNvSpPr>
          <p:nvPr>
            <p:ph type="subTitle" idx="1"/>
          </p:nvPr>
        </p:nvSpPr>
        <p:spPr>
          <a:xfrm>
            <a:off x="0" y="3886200"/>
            <a:ext cx="9144000" cy="1752600"/>
          </a:xfrm>
        </p:spPr>
        <p:txBody>
          <a:bodyPr/>
          <a:lstStyle/>
          <a:p>
            <a:r>
              <a:rPr lang="en-US" altLang="es-ES" sz="2800" i="1" dirty="0"/>
              <a:t>“Software engineering is about managing complexity, and variability is one of the biggest sources of complexity.” </a:t>
            </a:r>
            <a:br>
              <a:rPr lang="en-US" altLang="es-ES" sz="2800" i="1" dirty="0"/>
            </a:br>
            <a:r>
              <a:rPr lang="en-US" altLang="es-ES" sz="2800" dirty="0"/>
              <a:t>Fred Brooks, 1975</a:t>
            </a:r>
          </a:p>
        </p:txBody>
      </p:sp>
      <p:sp>
        <p:nvSpPr>
          <p:cNvPr id="5" name="CuadroTexto 4">
            <a:extLst>
              <a:ext uri="{FF2B5EF4-FFF2-40B4-BE49-F238E27FC236}">
                <a16:creationId xmlns:a16="http://schemas.microsoft.com/office/drawing/2014/main" id="{A177F628-3248-4E9A-98BE-6193E2083A63}"/>
              </a:ext>
            </a:extLst>
          </p:cNvPr>
          <p:cNvSpPr txBox="1"/>
          <p:nvPr/>
        </p:nvSpPr>
        <p:spPr>
          <a:xfrm>
            <a:off x="0" y="5229200"/>
            <a:ext cx="9144000" cy="307777"/>
          </a:xfrm>
          <a:prstGeom prst="rect">
            <a:avLst/>
          </a:prstGeom>
          <a:noFill/>
        </p:spPr>
        <p:txBody>
          <a:bodyPr wrap="square">
            <a:spAutoFit/>
          </a:bodyPr>
          <a:lstStyle/>
          <a:p>
            <a:pPr algn="ctr">
              <a:defRPr/>
            </a:pPr>
            <a:r>
              <a:rPr lang="en-US" sz="1400" dirty="0">
                <a:solidFill>
                  <a:srgbClr val="131413"/>
                </a:solidFill>
                <a:latin typeface="+mn-lt"/>
              </a:rPr>
              <a:t>From the </a:t>
            </a:r>
            <a:r>
              <a:rPr lang="en-US" sz="1400" i="1" dirty="0" err="1">
                <a:solidFill>
                  <a:srgbClr val="131413"/>
                </a:solidFill>
                <a:latin typeface="+mn-lt"/>
              </a:rPr>
              <a:t>The</a:t>
            </a:r>
            <a:r>
              <a:rPr lang="en-US" sz="1400" i="1" dirty="0">
                <a:solidFill>
                  <a:srgbClr val="131413"/>
                </a:solidFill>
                <a:latin typeface="+mn-lt"/>
              </a:rPr>
              <a:t> Mythical Man-Month</a:t>
            </a:r>
            <a:r>
              <a:rPr lang="en-US" sz="1400" dirty="0">
                <a:solidFill>
                  <a:srgbClr val="131413"/>
                </a:solidFill>
                <a:latin typeface="+mn-lt"/>
              </a:rPr>
              <a:t>.</a:t>
            </a:r>
            <a:endParaRPr lang="es-ES" sz="1400" dirty="0">
              <a:latin typeface="+mn-lt"/>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Frameworks</a:t>
            </a:r>
            <a:r>
              <a:rPr lang="es-ES" altLang="es-ES" sz="2400" b="1" i="1" dirty="0">
                <a:solidFill>
                  <a:srgbClr val="0000FF"/>
                </a:solidFill>
                <a:latin typeface="+mn-lt"/>
              </a:rPr>
              <a:t> </a:t>
            </a:r>
            <a:r>
              <a:rPr lang="es-ES" altLang="es-ES" sz="2400" b="1" dirty="0">
                <a:solidFill>
                  <a:srgbClr val="0000FF"/>
                </a:solidFill>
                <a:latin typeface="+mn-lt"/>
              </a:rPr>
              <a:t>(Marcos de trabajo)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646331"/>
          </a:xfrm>
          <a:prstGeom prst="rect">
            <a:avLst/>
          </a:prstGeom>
          <a:noFill/>
        </p:spPr>
        <p:txBody>
          <a:bodyPr wrap="square">
            <a:spAutoFit/>
          </a:bodyPr>
          <a:lstStyle/>
          <a:p>
            <a:pPr algn="just">
              <a:defRPr/>
            </a:pPr>
            <a:r>
              <a:rPr lang="es-ES" sz="1800" u="sng" kern="0" dirty="0">
                <a:latin typeface="+mn-lt"/>
              </a:rPr>
              <a:t>Ejemplo: </a:t>
            </a:r>
            <a:r>
              <a:rPr lang="es-ES" sz="1800" kern="0" dirty="0">
                <a:latin typeface="+mn-lt"/>
              </a:rPr>
              <a:t>Tres aplicaciones similares (calculadora, ping y cargador de archivos) que pueden ser implementadas sobre un </a:t>
            </a:r>
            <a:r>
              <a:rPr lang="es-ES" sz="1800" i="1" kern="0" dirty="0" err="1">
                <a:latin typeface="+mn-lt"/>
              </a:rPr>
              <a:t>framework</a:t>
            </a:r>
            <a:r>
              <a:rPr lang="es-ES" sz="1800" kern="0" dirty="0">
                <a:latin typeface="+mn-lt"/>
              </a:rPr>
              <a:t> común.</a:t>
            </a:r>
          </a:p>
        </p:txBody>
      </p:sp>
      <p:pic>
        <p:nvPicPr>
          <p:cNvPr id="9" name="Imagen 8">
            <a:extLst>
              <a:ext uri="{FF2B5EF4-FFF2-40B4-BE49-F238E27FC236}">
                <a16:creationId xmlns:a16="http://schemas.microsoft.com/office/drawing/2014/main" id="{686463E2-5CA7-45B8-800E-04C6AF226FB9}"/>
              </a:ext>
            </a:extLst>
          </p:cNvPr>
          <p:cNvPicPr>
            <a:picLocks noChangeAspect="1"/>
          </p:cNvPicPr>
          <p:nvPr/>
        </p:nvPicPr>
        <p:blipFill>
          <a:blip r:embed="rId2"/>
          <a:stretch>
            <a:fillRect/>
          </a:stretch>
        </p:blipFill>
        <p:spPr>
          <a:xfrm>
            <a:off x="41718" y="1875185"/>
            <a:ext cx="6063990" cy="3751045"/>
          </a:xfrm>
          <a:prstGeom prst="rect">
            <a:avLst/>
          </a:prstGeom>
        </p:spPr>
      </p:pic>
      <p:pic>
        <p:nvPicPr>
          <p:cNvPr id="4" name="Imagen 3">
            <a:extLst>
              <a:ext uri="{FF2B5EF4-FFF2-40B4-BE49-F238E27FC236}">
                <a16:creationId xmlns:a16="http://schemas.microsoft.com/office/drawing/2014/main" id="{83307FA0-22EE-49C7-8549-67707E93923D}"/>
              </a:ext>
            </a:extLst>
          </p:cNvPr>
          <p:cNvPicPr>
            <a:picLocks noChangeAspect="1"/>
          </p:cNvPicPr>
          <p:nvPr/>
        </p:nvPicPr>
        <p:blipFill>
          <a:blip r:embed="rId3"/>
          <a:stretch>
            <a:fillRect/>
          </a:stretch>
        </p:blipFill>
        <p:spPr>
          <a:xfrm>
            <a:off x="4883779" y="2644275"/>
            <a:ext cx="4266149" cy="2306214"/>
          </a:xfrm>
          <a:prstGeom prst="rect">
            <a:avLst/>
          </a:prstGeom>
        </p:spPr>
      </p:pic>
      <p:sp>
        <p:nvSpPr>
          <p:cNvPr id="8" name="CuadroTexto 7">
            <a:extLst>
              <a:ext uri="{FF2B5EF4-FFF2-40B4-BE49-F238E27FC236}">
                <a16:creationId xmlns:a16="http://schemas.microsoft.com/office/drawing/2014/main" id="{13EB5FBC-99E9-4CFD-A6B1-6241C90CCAFF}"/>
              </a:ext>
            </a:extLst>
          </p:cNvPr>
          <p:cNvSpPr txBox="1"/>
          <p:nvPr/>
        </p:nvSpPr>
        <p:spPr>
          <a:xfrm>
            <a:off x="41718" y="5613047"/>
            <a:ext cx="9102282" cy="1200329"/>
          </a:xfrm>
          <a:prstGeom prst="rect">
            <a:avLst/>
          </a:prstGeom>
          <a:noFill/>
        </p:spPr>
        <p:txBody>
          <a:bodyPr wrap="square">
            <a:spAutoFit/>
          </a:bodyPr>
          <a:lstStyle/>
          <a:p>
            <a:pPr algn="just">
              <a:defRPr/>
            </a:pPr>
            <a:r>
              <a:rPr lang="es-ES" sz="1800" kern="0" dirty="0">
                <a:latin typeface="+mn-lt"/>
              </a:rPr>
              <a:t>Sus implementaciones comparten una cantidad relativamente grande de código fuente para inicializar la interfaz de usuario (campos, botones y diseño), para iniciar y detener la aplicación, y demás. </a:t>
            </a:r>
            <a:r>
              <a:rPr lang="es-ES" kern="0" dirty="0">
                <a:latin typeface="+mn-lt"/>
              </a:rPr>
              <a:t>S</a:t>
            </a:r>
            <a:r>
              <a:rPr lang="es-ES" sz="1800" kern="0" dirty="0">
                <a:latin typeface="+mn-lt"/>
              </a:rPr>
              <a:t>olo los fragmentos de código subrayados difieren entre las aplicaciones, el resto es compartido. </a:t>
            </a:r>
          </a:p>
        </p:txBody>
      </p:sp>
    </p:spTree>
    <p:extLst>
      <p:ext uri="{BB962C8B-B14F-4D97-AF65-F5344CB8AC3E}">
        <p14:creationId xmlns:p14="http://schemas.microsoft.com/office/powerpoint/2010/main" val="1111083413"/>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a:solidFill>
                  <a:srgbClr val="0000FF"/>
                </a:solidFill>
                <a:latin typeface="+mn-lt"/>
              </a:rPr>
              <a:t>White-Box </a:t>
            </a:r>
            <a:r>
              <a:rPr lang="es-ES" altLang="es-ES" sz="2400" b="1" i="1" dirty="0" err="1">
                <a:solidFill>
                  <a:srgbClr val="0000FF"/>
                </a:solidFill>
                <a:latin typeface="+mn-lt"/>
              </a:rPr>
              <a:t>Frameworks</a:t>
            </a:r>
            <a:r>
              <a:rPr lang="es-ES" altLang="es-ES" sz="2400" b="1" i="1" dirty="0">
                <a:solidFill>
                  <a:srgbClr val="0000FF"/>
                </a:solidFill>
                <a:latin typeface="+mn-lt"/>
              </a:rPr>
              <a:t> </a:t>
            </a:r>
            <a:r>
              <a:rPr lang="es-ES" altLang="es-ES" sz="2400" b="1" dirty="0">
                <a:solidFill>
                  <a:srgbClr val="0000FF"/>
                </a:solidFill>
                <a:latin typeface="+mn-lt"/>
              </a:rPr>
              <a:t>(Framework de caja blanca)</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2843808" cy="5078313"/>
          </a:xfrm>
          <a:prstGeom prst="rect">
            <a:avLst/>
          </a:prstGeom>
          <a:noFill/>
        </p:spPr>
        <p:txBody>
          <a:bodyPr wrap="square">
            <a:spAutoFit/>
          </a:bodyPr>
          <a:lstStyle/>
          <a:p>
            <a:pPr algn="just">
              <a:defRPr/>
            </a:pPr>
            <a:r>
              <a:rPr lang="es-ES" kern="0" dirty="0">
                <a:latin typeface="+mn-lt"/>
              </a:rPr>
              <a:t>Se re</a:t>
            </a:r>
            <a:r>
              <a:rPr lang="es-ES" sz="1800" kern="0" dirty="0">
                <a:latin typeface="+mn-lt"/>
              </a:rPr>
              <a:t>emplaza los fragmentos de código variables por métodos abstractos (o métodos </a:t>
            </a:r>
            <a:r>
              <a:rPr lang="es-ES" sz="1800" kern="0" dirty="0" err="1">
                <a:latin typeface="+mn-lt"/>
              </a:rPr>
              <a:t>sobrecargables</a:t>
            </a:r>
            <a:r>
              <a:rPr lang="es-ES" sz="1800" kern="0" dirty="0">
                <a:latin typeface="+mn-lt"/>
              </a:rPr>
              <a:t> con implementaciones predeterminadas), siguiendo el </a:t>
            </a:r>
            <a:r>
              <a:rPr lang="es-ES" sz="1800" kern="0" dirty="0">
                <a:solidFill>
                  <a:srgbClr val="0000FF"/>
                </a:solidFill>
                <a:latin typeface="+mn-lt"/>
              </a:rPr>
              <a:t>patrón de </a:t>
            </a:r>
            <a:r>
              <a:rPr lang="es-ES" sz="1800" i="1" kern="0" dirty="0" err="1">
                <a:solidFill>
                  <a:srgbClr val="0000FF"/>
                </a:solidFill>
                <a:latin typeface="+mn-lt"/>
              </a:rPr>
              <a:t>template-method</a:t>
            </a:r>
            <a:r>
              <a:rPr lang="es-ES" sz="1800" kern="0" dirty="0">
                <a:latin typeface="+mn-lt"/>
              </a:rPr>
              <a:t>. Para cada extensión, se crea una subclase y se implementan  los métodos abstractos para especificar el comportamiento personalizado. Las extensiones pueden acceder directamente a los métodos protegidos y públicos del </a:t>
            </a:r>
            <a:r>
              <a:rPr lang="es-ES" sz="1800" i="1" kern="0" dirty="0" err="1">
                <a:latin typeface="+mn-lt"/>
              </a:rPr>
              <a:t>framework</a:t>
            </a:r>
            <a:r>
              <a:rPr lang="es-ES" sz="1800" kern="0" dirty="0">
                <a:latin typeface="+mn-lt"/>
              </a:rPr>
              <a:t>, como </a:t>
            </a:r>
            <a:r>
              <a:rPr lang="es-ES" sz="1800" b="1" kern="0" dirty="0" err="1">
                <a:latin typeface="+mn-lt"/>
              </a:rPr>
              <a:t>getInput</a:t>
            </a:r>
            <a:r>
              <a:rPr lang="es-ES" sz="1800" kern="0" dirty="0">
                <a:latin typeface="+mn-lt"/>
              </a:rPr>
              <a:t> en la línea 44.</a:t>
            </a:r>
          </a:p>
        </p:txBody>
      </p:sp>
      <p:pic>
        <p:nvPicPr>
          <p:cNvPr id="6" name="Imagen 5">
            <a:extLst>
              <a:ext uri="{FF2B5EF4-FFF2-40B4-BE49-F238E27FC236}">
                <a16:creationId xmlns:a16="http://schemas.microsoft.com/office/drawing/2014/main" id="{7AE0DCFC-C6A7-411F-8A55-B34E0EF3E0BA}"/>
              </a:ext>
            </a:extLst>
          </p:cNvPr>
          <p:cNvPicPr>
            <a:picLocks noChangeAspect="1"/>
          </p:cNvPicPr>
          <p:nvPr/>
        </p:nvPicPr>
        <p:blipFill>
          <a:blip r:embed="rId2"/>
          <a:stretch>
            <a:fillRect/>
          </a:stretch>
        </p:blipFill>
        <p:spPr>
          <a:xfrm>
            <a:off x="2858187" y="1226369"/>
            <a:ext cx="6034656" cy="5414004"/>
          </a:xfrm>
          <a:prstGeom prst="rect">
            <a:avLst/>
          </a:prstGeom>
        </p:spPr>
      </p:pic>
    </p:spTree>
    <p:extLst>
      <p:ext uri="{BB962C8B-B14F-4D97-AF65-F5344CB8AC3E}">
        <p14:creationId xmlns:p14="http://schemas.microsoft.com/office/powerpoint/2010/main" val="2887301579"/>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a:solidFill>
                  <a:srgbClr val="0000FF"/>
                </a:solidFill>
                <a:latin typeface="+mn-lt"/>
              </a:rPr>
              <a:t>Black-Box </a:t>
            </a:r>
            <a:r>
              <a:rPr lang="es-ES" altLang="es-ES" sz="2400" b="1" i="1" dirty="0" err="1">
                <a:solidFill>
                  <a:srgbClr val="0000FF"/>
                </a:solidFill>
                <a:latin typeface="+mn-lt"/>
              </a:rPr>
              <a:t>Frameworks</a:t>
            </a:r>
            <a:r>
              <a:rPr lang="es-ES" altLang="es-ES" sz="2400" b="1" i="1" dirty="0">
                <a:solidFill>
                  <a:srgbClr val="0000FF"/>
                </a:solidFill>
                <a:latin typeface="+mn-lt"/>
              </a:rPr>
              <a:t> </a:t>
            </a:r>
            <a:r>
              <a:rPr lang="es-ES" altLang="es-ES" sz="2400" b="1" dirty="0">
                <a:solidFill>
                  <a:srgbClr val="0000FF"/>
                </a:solidFill>
                <a:latin typeface="+mn-lt"/>
              </a:rPr>
              <a:t>(Framework de caja negra)</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17911" y="1225783"/>
            <a:ext cx="3910520" cy="2862322"/>
          </a:xfrm>
          <a:prstGeom prst="rect">
            <a:avLst/>
          </a:prstGeom>
          <a:noFill/>
        </p:spPr>
        <p:txBody>
          <a:bodyPr wrap="square">
            <a:spAutoFit/>
          </a:bodyPr>
          <a:lstStyle/>
          <a:p>
            <a:pPr algn="just">
              <a:defRPr/>
            </a:pPr>
            <a:r>
              <a:rPr lang="es-ES" kern="0" dirty="0">
                <a:latin typeface="+mn-lt"/>
              </a:rPr>
              <a:t>Se desacopla el </a:t>
            </a:r>
            <a:r>
              <a:rPr lang="es-ES" kern="0" dirty="0" err="1">
                <a:latin typeface="+mn-lt"/>
              </a:rPr>
              <a:t>framework</a:t>
            </a:r>
            <a:r>
              <a:rPr lang="es-ES" kern="0" dirty="0">
                <a:latin typeface="+mn-lt"/>
              </a:rPr>
              <a:t> y las extensiones (</a:t>
            </a:r>
            <a:r>
              <a:rPr lang="es-ES" i="1" kern="0" dirty="0" err="1">
                <a:latin typeface="+mn-lt"/>
              </a:rPr>
              <a:t>plug-ins</a:t>
            </a:r>
            <a:r>
              <a:rPr lang="es-ES" kern="0" dirty="0">
                <a:latin typeface="+mn-lt"/>
              </a:rPr>
              <a:t>) mediante una interfaz </a:t>
            </a:r>
            <a:r>
              <a:rPr lang="es-ES" b="1" kern="0" dirty="0">
                <a:latin typeface="+mn-lt"/>
              </a:rPr>
              <a:t>Plugin</a:t>
            </a:r>
            <a:r>
              <a:rPr lang="es-ES" kern="0" dirty="0">
                <a:latin typeface="+mn-lt"/>
              </a:rPr>
              <a:t>. La extensión no hereda ninguna clase del </a:t>
            </a:r>
            <a:r>
              <a:rPr lang="es-ES" i="1" kern="0" dirty="0" err="1">
                <a:latin typeface="+mn-lt"/>
              </a:rPr>
              <a:t>framework</a:t>
            </a:r>
            <a:r>
              <a:rPr lang="es-ES" kern="0" dirty="0">
                <a:latin typeface="+mn-lt"/>
              </a:rPr>
              <a:t>, sino que solo implementa la interfaz. Similar al </a:t>
            </a:r>
            <a:r>
              <a:rPr lang="es-ES" kern="0" dirty="0">
                <a:solidFill>
                  <a:srgbClr val="0000FF"/>
                </a:solidFill>
                <a:latin typeface="+mn-lt"/>
              </a:rPr>
              <a:t>patrón </a:t>
            </a:r>
            <a:r>
              <a:rPr lang="es-ES" i="1" kern="0" dirty="0" err="1">
                <a:solidFill>
                  <a:srgbClr val="0000FF"/>
                </a:solidFill>
                <a:latin typeface="+mn-lt"/>
              </a:rPr>
              <a:t>strategy</a:t>
            </a:r>
            <a:r>
              <a:rPr lang="es-ES" kern="0" dirty="0">
                <a:latin typeface="+mn-lt"/>
              </a:rPr>
              <a:t>: la interfaz </a:t>
            </a:r>
            <a:r>
              <a:rPr lang="es-ES" b="1" kern="0" dirty="0">
                <a:latin typeface="+mn-lt"/>
              </a:rPr>
              <a:t>Plugin</a:t>
            </a:r>
            <a:r>
              <a:rPr lang="es-ES" kern="0" dirty="0">
                <a:latin typeface="+mn-lt"/>
              </a:rPr>
              <a:t> representa una interfaz de estrategia llamada desde el contexto en la clase </a:t>
            </a:r>
            <a:r>
              <a:rPr lang="es-ES" b="1" kern="0" dirty="0">
                <a:latin typeface="+mn-lt"/>
              </a:rPr>
              <a:t>App</a:t>
            </a:r>
            <a:r>
              <a:rPr lang="es-ES" kern="0" dirty="0">
                <a:latin typeface="+mn-lt"/>
              </a:rPr>
              <a:t>, mientras que la clase </a:t>
            </a:r>
            <a:r>
              <a:rPr lang="es-ES" b="1" kern="0" dirty="0" err="1">
                <a:latin typeface="+mn-lt"/>
              </a:rPr>
              <a:t>CalcPlugin</a:t>
            </a:r>
            <a:r>
              <a:rPr lang="es-ES" kern="0" dirty="0">
                <a:latin typeface="+mn-lt"/>
              </a:rPr>
              <a:t> es una estrategia concreta.</a:t>
            </a:r>
            <a:endParaRPr lang="es-ES" sz="1800" kern="0" dirty="0">
              <a:latin typeface="+mn-lt"/>
            </a:endParaRPr>
          </a:p>
        </p:txBody>
      </p:sp>
      <p:pic>
        <p:nvPicPr>
          <p:cNvPr id="4" name="Imagen 3">
            <a:extLst>
              <a:ext uri="{FF2B5EF4-FFF2-40B4-BE49-F238E27FC236}">
                <a16:creationId xmlns:a16="http://schemas.microsoft.com/office/drawing/2014/main" id="{F5CD8BFC-3B8B-4BE4-8808-37B3DD7BBE0C}"/>
              </a:ext>
            </a:extLst>
          </p:cNvPr>
          <p:cNvPicPr>
            <a:picLocks noChangeAspect="1"/>
          </p:cNvPicPr>
          <p:nvPr/>
        </p:nvPicPr>
        <p:blipFill>
          <a:blip r:embed="rId2"/>
          <a:stretch>
            <a:fillRect/>
          </a:stretch>
        </p:blipFill>
        <p:spPr>
          <a:xfrm>
            <a:off x="3928431" y="1226369"/>
            <a:ext cx="5031386" cy="5515743"/>
          </a:xfrm>
          <a:prstGeom prst="rect">
            <a:avLst/>
          </a:prstGeom>
        </p:spPr>
      </p:pic>
      <p:pic>
        <p:nvPicPr>
          <p:cNvPr id="8" name="Imagen 7">
            <a:extLst>
              <a:ext uri="{FF2B5EF4-FFF2-40B4-BE49-F238E27FC236}">
                <a16:creationId xmlns:a16="http://schemas.microsoft.com/office/drawing/2014/main" id="{594C358D-4DC2-4CFB-97C2-740DBDADA9C8}"/>
              </a:ext>
            </a:extLst>
          </p:cNvPr>
          <p:cNvPicPr>
            <a:picLocks noChangeAspect="1"/>
          </p:cNvPicPr>
          <p:nvPr/>
        </p:nvPicPr>
        <p:blipFill>
          <a:blip r:embed="rId3"/>
          <a:stretch>
            <a:fillRect/>
          </a:stretch>
        </p:blipFill>
        <p:spPr>
          <a:xfrm>
            <a:off x="481845" y="4088834"/>
            <a:ext cx="2876074" cy="2565827"/>
          </a:xfrm>
          <a:prstGeom prst="rect">
            <a:avLst/>
          </a:prstGeom>
        </p:spPr>
      </p:pic>
    </p:spTree>
    <p:extLst>
      <p:ext uri="{BB962C8B-B14F-4D97-AF65-F5344CB8AC3E}">
        <p14:creationId xmlns:p14="http://schemas.microsoft.com/office/powerpoint/2010/main" val="4220964010"/>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92696"/>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Carga de </a:t>
            </a:r>
            <a:r>
              <a:rPr lang="es-ES" altLang="es-ES" sz="2400" b="1" i="1" dirty="0" err="1">
                <a:solidFill>
                  <a:srgbClr val="0000FF"/>
                </a:solidFill>
                <a:latin typeface="+mn-lt"/>
              </a:rPr>
              <a:t>plug-ins</a:t>
            </a:r>
            <a:r>
              <a:rPr lang="es-ES" altLang="es-ES" sz="2400" b="1" dirty="0">
                <a:solidFill>
                  <a:srgbClr val="0000FF"/>
                </a:solidFill>
                <a:latin typeface="+mn-lt"/>
              </a:rPr>
              <a:t> en </a:t>
            </a:r>
            <a:r>
              <a:rPr lang="es-ES" altLang="es-ES" sz="2400" b="1" i="1" dirty="0" err="1">
                <a:solidFill>
                  <a:srgbClr val="0000FF"/>
                </a:solidFill>
                <a:latin typeface="+mn-lt"/>
              </a:rPr>
              <a:t>frameworks</a:t>
            </a:r>
            <a:endParaRPr lang="es-ES" altLang="es-ES" sz="2400" b="1" i="1" dirty="0">
              <a:solidFill>
                <a:srgbClr val="0000FF"/>
              </a:solidFill>
              <a:latin typeface="+mn-lt"/>
            </a:endParaRPr>
          </a:p>
        </p:txBody>
      </p:sp>
      <p:sp>
        <p:nvSpPr>
          <p:cNvPr id="7" name="CuadroTexto 6">
            <a:extLst>
              <a:ext uri="{FF2B5EF4-FFF2-40B4-BE49-F238E27FC236}">
                <a16:creationId xmlns:a16="http://schemas.microsoft.com/office/drawing/2014/main" id="{8A066E99-2C7A-43ED-BA10-3FE54DB50F85}"/>
              </a:ext>
            </a:extLst>
          </p:cNvPr>
          <p:cNvSpPr txBox="1"/>
          <p:nvPr/>
        </p:nvSpPr>
        <p:spPr>
          <a:xfrm>
            <a:off x="17910" y="1015568"/>
            <a:ext cx="9143999" cy="1477328"/>
          </a:xfrm>
          <a:prstGeom prst="rect">
            <a:avLst/>
          </a:prstGeom>
          <a:noFill/>
        </p:spPr>
        <p:txBody>
          <a:bodyPr wrap="square">
            <a:spAutoFit/>
          </a:bodyPr>
          <a:lstStyle/>
          <a:p>
            <a:pPr marL="285750" indent="-285750" algn="just">
              <a:buFont typeface="Arial" panose="020B0604020202020204" pitchFamily="34" charset="0"/>
              <a:buChar char="•"/>
              <a:defRPr/>
            </a:pPr>
            <a:r>
              <a:rPr lang="es-ES" b="1" i="1" kern="0" dirty="0">
                <a:solidFill>
                  <a:srgbClr val="0000FF"/>
                </a:solidFill>
                <a:latin typeface="+mn-lt"/>
              </a:rPr>
              <a:t>White-box </a:t>
            </a:r>
            <a:r>
              <a:rPr lang="es-ES" b="1" i="1" kern="0" dirty="0" err="1">
                <a:solidFill>
                  <a:srgbClr val="0000FF"/>
                </a:solidFill>
                <a:latin typeface="+mn-lt"/>
              </a:rPr>
              <a:t>frameworks</a:t>
            </a:r>
            <a:r>
              <a:rPr lang="es-ES" kern="0" dirty="0">
                <a:solidFill>
                  <a:srgbClr val="0000FF"/>
                </a:solidFill>
                <a:latin typeface="+mn-lt"/>
              </a:rPr>
              <a:t>: </a:t>
            </a:r>
            <a:r>
              <a:rPr lang="es-ES" kern="0" dirty="0">
                <a:latin typeface="+mn-lt"/>
              </a:rPr>
              <a:t>Simplemente se pasa la subclase deseada o se invoca su método principal.</a:t>
            </a:r>
          </a:p>
          <a:p>
            <a:pPr marL="285750" indent="-285750" algn="just">
              <a:buFont typeface="Arial" panose="020B0604020202020204" pitchFamily="34" charset="0"/>
              <a:buChar char="•"/>
              <a:defRPr/>
            </a:pPr>
            <a:r>
              <a:rPr lang="es-ES" sz="1800" b="1" i="1" kern="0" dirty="0">
                <a:solidFill>
                  <a:srgbClr val="0000FF"/>
                </a:solidFill>
                <a:latin typeface="+mn-lt"/>
              </a:rPr>
              <a:t>Black-box </a:t>
            </a:r>
            <a:r>
              <a:rPr lang="es-ES" sz="1800" b="1" i="1" kern="0" dirty="0" err="1">
                <a:solidFill>
                  <a:srgbClr val="0000FF"/>
                </a:solidFill>
                <a:latin typeface="+mn-lt"/>
              </a:rPr>
              <a:t>frameworks</a:t>
            </a:r>
            <a:r>
              <a:rPr lang="es-ES" sz="1800" kern="0" dirty="0">
                <a:solidFill>
                  <a:srgbClr val="0000FF"/>
                </a:solidFill>
                <a:latin typeface="+mn-lt"/>
              </a:rPr>
              <a:t>:</a:t>
            </a:r>
            <a:r>
              <a:rPr lang="es-ES" sz="1800" b="1" i="1" kern="0" dirty="0">
                <a:solidFill>
                  <a:srgbClr val="0000FF"/>
                </a:solidFill>
                <a:latin typeface="+mn-lt"/>
              </a:rPr>
              <a:t> </a:t>
            </a:r>
            <a:r>
              <a:rPr lang="es-ES" sz="1800" kern="0" dirty="0">
                <a:latin typeface="+mn-lt"/>
              </a:rPr>
              <a:t>Se pasa el </a:t>
            </a:r>
            <a:r>
              <a:rPr lang="es-ES" sz="1800" i="1" kern="0" dirty="0" err="1">
                <a:latin typeface="+mn-lt"/>
              </a:rPr>
              <a:t>plug</a:t>
            </a:r>
            <a:r>
              <a:rPr lang="es-ES" sz="1800" i="1" kern="0" dirty="0">
                <a:latin typeface="+mn-lt"/>
              </a:rPr>
              <a:t>-in</a:t>
            </a:r>
            <a:r>
              <a:rPr lang="es-ES" sz="1800" kern="0" dirty="0">
                <a:latin typeface="+mn-lt"/>
              </a:rPr>
              <a:t> deseado como parámetros del constructor al </a:t>
            </a:r>
            <a:r>
              <a:rPr lang="es-ES" sz="1800" i="1" kern="0" dirty="0" err="1">
                <a:latin typeface="+mn-lt"/>
              </a:rPr>
              <a:t>framework</a:t>
            </a:r>
            <a:r>
              <a:rPr lang="es-ES" sz="1800" kern="0" dirty="0">
                <a:latin typeface="+mn-lt"/>
              </a:rPr>
              <a:t> desde una clase iniciadora separada.</a:t>
            </a:r>
          </a:p>
          <a:p>
            <a:pPr algn="just">
              <a:defRPr/>
            </a:pPr>
            <a:endParaRPr lang="es-ES" kern="0" dirty="0">
              <a:latin typeface="+mn-lt"/>
            </a:endParaRPr>
          </a:p>
        </p:txBody>
      </p:sp>
      <p:pic>
        <p:nvPicPr>
          <p:cNvPr id="5" name="Imagen 4">
            <a:extLst>
              <a:ext uri="{FF2B5EF4-FFF2-40B4-BE49-F238E27FC236}">
                <a16:creationId xmlns:a16="http://schemas.microsoft.com/office/drawing/2014/main" id="{8C36C3D5-9DEF-435E-9FB4-DDA92F862421}"/>
              </a:ext>
            </a:extLst>
          </p:cNvPr>
          <p:cNvPicPr>
            <a:picLocks noChangeAspect="1"/>
          </p:cNvPicPr>
          <p:nvPr/>
        </p:nvPicPr>
        <p:blipFill>
          <a:blip r:embed="rId2"/>
          <a:stretch>
            <a:fillRect/>
          </a:stretch>
        </p:blipFill>
        <p:spPr>
          <a:xfrm>
            <a:off x="17091" y="4121955"/>
            <a:ext cx="6677091" cy="2632731"/>
          </a:xfrm>
          <a:prstGeom prst="rect">
            <a:avLst/>
          </a:prstGeom>
        </p:spPr>
      </p:pic>
      <p:sp>
        <p:nvSpPr>
          <p:cNvPr id="10" name="CuadroTexto 9">
            <a:extLst>
              <a:ext uri="{FF2B5EF4-FFF2-40B4-BE49-F238E27FC236}">
                <a16:creationId xmlns:a16="http://schemas.microsoft.com/office/drawing/2014/main" id="{3E3159D0-B178-4F50-9824-844BD20E8258}"/>
              </a:ext>
            </a:extLst>
          </p:cNvPr>
          <p:cNvSpPr txBox="1"/>
          <p:nvPr/>
        </p:nvSpPr>
        <p:spPr>
          <a:xfrm>
            <a:off x="1" y="2260029"/>
            <a:ext cx="9126090" cy="1815882"/>
          </a:xfrm>
          <a:prstGeom prst="rect">
            <a:avLst/>
          </a:prstGeom>
          <a:noFill/>
        </p:spPr>
        <p:txBody>
          <a:bodyPr wrap="square">
            <a:spAutoFit/>
          </a:bodyPr>
          <a:lstStyle/>
          <a:p>
            <a:pPr algn="just">
              <a:defRPr/>
            </a:pPr>
            <a:r>
              <a:rPr lang="es-ES" sz="1400" kern="0" dirty="0">
                <a:latin typeface="+mn-lt"/>
              </a:rPr>
              <a:t>Un </a:t>
            </a:r>
            <a:r>
              <a:rPr lang="es-ES" sz="1400" kern="0" dirty="0">
                <a:solidFill>
                  <a:srgbClr val="0000FF"/>
                </a:solidFill>
                <a:latin typeface="+mn-lt"/>
              </a:rPr>
              <a:t>cargador de </a:t>
            </a:r>
            <a:r>
              <a:rPr lang="es-ES" sz="1400" i="1" kern="0" dirty="0" err="1">
                <a:solidFill>
                  <a:srgbClr val="0000FF"/>
                </a:solidFill>
                <a:latin typeface="+mn-lt"/>
              </a:rPr>
              <a:t>plug-ins</a:t>
            </a:r>
            <a:r>
              <a:rPr lang="es-ES" sz="1400" kern="0" dirty="0">
                <a:solidFill>
                  <a:srgbClr val="0000FF"/>
                </a:solidFill>
                <a:latin typeface="+mn-lt"/>
              </a:rPr>
              <a:t> </a:t>
            </a:r>
            <a:r>
              <a:rPr lang="es-ES" sz="1400" kern="0" dirty="0">
                <a:latin typeface="+mn-lt"/>
              </a:rPr>
              <a:t>típicamente busca </a:t>
            </a:r>
            <a:r>
              <a:rPr lang="es-ES" sz="1400" i="1" kern="0" dirty="0" err="1">
                <a:latin typeface="+mn-lt"/>
              </a:rPr>
              <a:t>plug-ins</a:t>
            </a:r>
            <a:r>
              <a:rPr lang="es-ES" sz="1400" kern="0" dirty="0">
                <a:latin typeface="+mn-lt"/>
              </a:rPr>
              <a:t> en un directorio específico o carga </a:t>
            </a:r>
            <a:r>
              <a:rPr lang="es-ES" sz="1400" i="1" kern="0" dirty="0">
                <a:latin typeface="+mn-lt"/>
              </a:rPr>
              <a:t>los </a:t>
            </a:r>
            <a:r>
              <a:rPr lang="es-ES" sz="1400" i="1" kern="0" dirty="0" err="1">
                <a:latin typeface="+mn-lt"/>
              </a:rPr>
              <a:t>plug-ins</a:t>
            </a:r>
            <a:r>
              <a:rPr lang="es-ES" sz="1400" kern="0" dirty="0">
                <a:latin typeface="+mn-lt"/>
              </a:rPr>
              <a:t> listados en un archivo de configuración. Posteriormente, el cargador de </a:t>
            </a:r>
            <a:r>
              <a:rPr lang="es-ES" sz="1400" i="1" kern="0" dirty="0" err="1">
                <a:latin typeface="+mn-lt"/>
              </a:rPr>
              <a:t>plug-ins</a:t>
            </a:r>
            <a:r>
              <a:rPr lang="es-ES" sz="1400" kern="0" dirty="0">
                <a:latin typeface="+mn-lt"/>
              </a:rPr>
              <a:t> configura el </a:t>
            </a:r>
            <a:r>
              <a:rPr lang="es-ES" sz="1400" i="1" kern="0" dirty="0" err="1">
                <a:latin typeface="+mn-lt"/>
              </a:rPr>
              <a:t>framework</a:t>
            </a:r>
            <a:r>
              <a:rPr lang="es-ES" sz="1400" kern="0" dirty="0">
                <a:latin typeface="+mn-lt"/>
              </a:rPr>
              <a:t> con los </a:t>
            </a:r>
            <a:r>
              <a:rPr lang="es-ES" sz="1400" i="1" kern="0" dirty="0" err="1">
                <a:latin typeface="+mn-lt"/>
              </a:rPr>
              <a:t>plug-ins</a:t>
            </a:r>
            <a:r>
              <a:rPr lang="es-ES" sz="1400" kern="0" dirty="0">
                <a:latin typeface="+mn-lt"/>
              </a:rPr>
              <a:t> correspondientes cargados. El cargador desacopla aún más el </a:t>
            </a:r>
            <a:r>
              <a:rPr lang="es-ES" sz="1400" i="1" kern="0" dirty="0" err="1">
                <a:latin typeface="+mn-lt"/>
              </a:rPr>
              <a:t>framework</a:t>
            </a:r>
            <a:r>
              <a:rPr lang="es-ES" sz="1400" kern="0" dirty="0">
                <a:latin typeface="+mn-lt"/>
              </a:rPr>
              <a:t> y los </a:t>
            </a:r>
            <a:r>
              <a:rPr lang="es-ES" sz="1400" i="1" kern="0" dirty="0" err="1">
                <a:latin typeface="+mn-lt"/>
              </a:rPr>
              <a:t>plug-ins</a:t>
            </a:r>
            <a:r>
              <a:rPr lang="es-ES" sz="1400" kern="0" dirty="0">
                <a:latin typeface="+mn-lt"/>
              </a:rPr>
              <a:t>, ya que el cargador identifica y carga los </a:t>
            </a:r>
            <a:r>
              <a:rPr lang="es-ES" sz="1400" i="1" kern="0" dirty="0" err="1">
                <a:latin typeface="+mn-lt"/>
              </a:rPr>
              <a:t>plug-ins</a:t>
            </a:r>
            <a:r>
              <a:rPr lang="es-ES" sz="1400" kern="0" dirty="0">
                <a:latin typeface="+mn-lt"/>
              </a:rPr>
              <a:t> durante el inicio. No se debe escribir más código para activar un </a:t>
            </a:r>
            <a:r>
              <a:rPr lang="es-ES" sz="1400" i="1" kern="0" dirty="0" err="1">
                <a:latin typeface="+mn-lt"/>
              </a:rPr>
              <a:t>plug</a:t>
            </a:r>
            <a:r>
              <a:rPr lang="es-ES" sz="1400" i="1" kern="0" dirty="0">
                <a:latin typeface="+mn-lt"/>
              </a:rPr>
              <a:t>-in</a:t>
            </a:r>
            <a:r>
              <a:rPr lang="es-ES" sz="1400" kern="0" dirty="0">
                <a:latin typeface="+mn-lt"/>
              </a:rPr>
              <a:t>; en el caso más simple, solo se copia a un directorio específico. Los cargadores de </a:t>
            </a:r>
            <a:r>
              <a:rPr lang="es-ES" sz="1400" i="1" kern="0" dirty="0" err="1">
                <a:latin typeface="+mn-lt"/>
              </a:rPr>
              <a:t>plug-ins</a:t>
            </a:r>
            <a:r>
              <a:rPr lang="es-ES" sz="1400" kern="0" dirty="0">
                <a:latin typeface="+mn-lt"/>
              </a:rPr>
              <a:t> pueden además verificar que el </a:t>
            </a:r>
            <a:r>
              <a:rPr lang="es-ES" sz="1400" i="1" kern="0" dirty="0" err="1">
                <a:latin typeface="+mn-lt"/>
              </a:rPr>
              <a:t>plug</a:t>
            </a:r>
            <a:r>
              <a:rPr lang="es-ES" sz="1400" i="1" kern="0" dirty="0">
                <a:latin typeface="+mn-lt"/>
              </a:rPr>
              <a:t>-in</a:t>
            </a:r>
            <a:r>
              <a:rPr lang="es-ES" sz="1400" kern="0" dirty="0">
                <a:latin typeface="+mn-lt"/>
              </a:rPr>
              <a:t> implemente las interfaces requeridas y comprobar dependencias o restricciones de orden entre los </a:t>
            </a:r>
            <a:r>
              <a:rPr lang="es-ES" sz="1400" i="1" kern="0" dirty="0" err="1">
                <a:latin typeface="+mn-lt"/>
              </a:rPr>
              <a:t>plug-ins</a:t>
            </a:r>
            <a:r>
              <a:rPr lang="es-ES" sz="1400" kern="0" dirty="0">
                <a:latin typeface="+mn-lt"/>
              </a:rPr>
              <a:t>. Así, las combinaciones de </a:t>
            </a:r>
            <a:r>
              <a:rPr lang="es-ES" sz="1400" i="1" kern="0" dirty="0" err="1">
                <a:latin typeface="+mn-lt"/>
              </a:rPr>
              <a:t>plug-ins</a:t>
            </a:r>
            <a:r>
              <a:rPr lang="es-ES" sz="1400" kern="0" dirty="0">
                <a:latin typeface="+mn-lt"/>
              </a:rPr>
              <a:t> inválidas pueden ser rechazadas al momento de carga. Las aplicaciones para el usuario final también suelen proporcionar mecanismos sofisticados para instalar, actualizar, desactivar o configurar </a:t>
            </a:r>
            <a:r>
              <a:rPr lang="es-ES" sz="1400" i="1" kern="0" dirty="0" err="1">
                <a:latin typeface="+mn-lt"/>
              </a:rPr>
              <a:t>plug-ins</a:t>
            </a:r>
            <a:r>
              <a:rPr lang="es-ES" sz="1400" kern="0" dirty="0">
                <a:latin typeface="+mn-lt"/>
              </a:rPr>
              <a:t>, a menudo con interfaces gráficas.</a:t>
            </a:r>
          </a:p>
        </p:txBody>
      </p:sp>
      <p:sp>
        <p:nvSpPr>
          <p:cNvPr id="12" name="CuadroTexto 11">
            <a:extLst>
              <a:ext uri="{FF2B5EF4-FFF2-40B4-BE49-F238E27FC236}">
                <a16:creationId xmlns:a16="http://schemas.microsoft.com/office/drawing/2014/main" id="{18BD1A4A-7EEC-48C6-BA24-2B26291A4A9E}"/>
              </a:ext>
            </a:extLst>
          </p:cNvPr>
          <p:cNvSpPr txBox="1"/>
          <p:nvPr/>
        </p:nvSpPr>
        <p:spPr>
          <a:xfrm>
            <a:off x="6622912" y="4077030"/>
            <a:ext cx="2468381" cy="2677656"/>
          </a:xfrm>
          <a:prstGeom prst="rect">
            <a:avLst/>
          </a:prstGeom>
          <a:noFill/>
        </p:spPr>
        <p:txBody>
          <a:bodyPr wrap="square">
            <a:spAutoFit/>
          </a:bodyPr>
          <a:lstStyle/>
          <a:p>
            <a:pPr algn="just">
              <a:defRPr/>
            </a:pPr>
            <a:r>
              <a:rPr lang="es-ES" sz="1400" u="sng" dirty="0">
                <a:latin typeface="+mn-lt"/>
              </a:rPr>
              <a:t>Ejemplo:</a:t>
            </a:r>
          </a:p>
          <a:p>
            <a:pPr algn="just">
              <a:defRPr/>
            </a:pPr>
            <a:r>
              <a:rPr lang="es-ES" sz="1400" dirty="0">
                <a:latin typeface="+mn-lt"/>
              </a:rPr>
              <a:t>Cargador de </a:t>
            </a:r>
            <a:r>
              <a:rPr lang="es-ES" sz="1400" i="1" dirty="0" err="1">
                <a:latin typeface="+mn-lt"/>
              </a:rPr>
              <a:t>plug-ins</a:t>
            </a:r>
            <a:r>
              <a:rPr lang="es-ES" sz="1400" dirty="0">
                <a:latin typeface="+mn-lt"/>
              </a:rPr>
              <a:t> simple para el </a:t>
            </a:r>
            <a:r>
              <a:rPr lang="es-ES" sz="1400" i="1" dirty="0" err="1">
                <a:latin typeface="+mn-lt"/>
              </a:rPr>
              <a:t>framework</a:t>
            </a:r>
            <a:r>
              <a:rPr lang="es-ES" sz="1400" dirty="0">
                <a:latin typeface="+mn-lt"/>
              </a:rPr>
              <a:t> de caja negra. El cargador espera un parámetro de línea de comandos que nombre la clase del </a:t>
            </a:r>
            <a:r>
              <a:rPr lang="es-ES" sz="1400" i="1" dirty="0" err="1">
                <a:latin typeface="+mn-lt"/>
              </a:rPr>
              <a:t>plug</a:t>
            </a:r>
            <a:r>
              <a:rPr lang="es-ES" sz="1400" i="1" dirty="0">
                <a:latin typeface="+mn-lt"/>
              </a:rPr>
              <a:t>-in</a:t>
            </a:r>
            <a:r>
              <a:rPr lang="es-ES" sz="1400" dirty="0">
                <a:latin typeface="+mn-lt"/>
              </a:rPr>
              <a:t>. Luego, el cargador usa el mecanismo de reflexión de Java para cargar dinámicamente la clase e instanciar el </a:t>
            </a:r>
            <a:r>
              <a:rPr lang="es-ES" sz="1400" i="1" dirty="0" err="1">
                <a:latin typeface="+mn-lt"/>
              </a:rPr>
              <a:t>framework</a:t>
            </a:r>
            <a:r>
              <a:rPr lang="es-ES" sz="1400" dirty="0">
                <a:latin typeface="+mn-lt"/>
              </a:rPr>
              <a:t> con ella.</a:t>
            </a:r>
            <a:endParaRPr lang="es-ES" sz="1400" kern="0" dirty="0">
              <a:latin typeface="+mn-lt"/>
            </a:endParaRPr>
          </a:p>
        </p:txBody>
      </p:sp>
    </p:spTree>
    <p:extLst>
      <p:ext uri="{BB962C8B-B14F-4D97-AF65-F5344CB8AC3E}">
        <p14:creationId xmlns:p14="http://schemas.microsoft.com/office/powerpoint/2010/main" val="3949463844"/>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Frameworks</a:t>
            </a:r>
            <a:r>
              <a:rPr lang="es-ES" altLang="es-ES" sz="2000" b="1" i="1" dirty="0">
                <a:solidFill>
                  <a:srgbClr val="0000FF"/>
                </a:solidFill>
                <a:latin typeface="+mn-lt"/>
              </a:rPr>
              <a:t> </a:t>
            </a:r>
            <a:r>
              <a:rPr lang="es-ES" altLang="es-ES" sz="2000" b="1" dirty="0">
                <a:solidFill>
                  <a:srgbClr val="0000FF"/>
                </a:solidFill>
                <a:latin typeface="+mn-lt"/>
              </a:rPr>
              <a:t>(Marcos de trabajo)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042515"/>
            <a:ext cx="9144000" cy="5509200"/>
          </a:xfrm>
          <a:prstGeom prst="rect">
            <a:avLst/>
          </a:prstGeom>
          <a:noFill/>
        </p:spPr>
        <p:txBody>
          <a:bodyPr wrap="square">
            <a:spAutoFit/>
          </a:bodyPr>
          <a:lstStyle/>
          <a:p>
            <a:pPr algn="just">
              <a:defRPr/>
            </a:pPr>
            <a:r>
              <a:rPr lang="es-ES" altLang="es-ES" sz="1600" u="sng" dirty="0">
                <a:latin typeface="+mn-lt"/>
              </a:rPr>
              <a:t>Criterios de calidad:</a:t>
            </a:r>
          </a:p>
          <a:p>
            <a:pPr algn="just">
              <a:defRPr/>
            </a:pPr>
            <a:r>
              <a:rPr lang="es-ES" sz="1600" b="1" i="0" dirty="0">
                <a:solidFill>
                  <a:srgbClr val="C00000"/>
                </a:solidFill>
                <a:effectLst/>
                <a:latin typeface="Google Sans"/>
              </a:rPr>
              <a:t>❌</a:t>
            </a:r>
            <a:r>
              <a:rPr lang="es-ES" sz="1600" b="1" i="0" dirty="0">
                <a:solidFill>
                  <a:srgbClr val="DF000F"/>
                </a:solidFill>
                <a:effectLst/>
                <a:latin typeface="Source Sans Pro" panose="020B0503030403020204" pitchFamily="34" charset="0"/>
              </a:rPr>
              <a:t> </a:t>
            </a:r>
            <a:r>
              <a:rPr lang="es-ES" altLang="es-ES" sz="1600" b="1" dirty="0" err="1">
                <a:latin typeface="+mn-lt"/>
              </a:rPr>
              <a:t>Preplanning</a:t>
            </a:r>
            <a:r>
              <a:rPr lang="es-ES" altLang="es-ES" sz="1600" b="1" dirty="0">
                <a:latin typeface="+mn-lt"/>
              </a:rPr>
              <a:t> </a:t>
            </a:r>
            <a:r>
              <a:rPr lang="es-ES" altLang="es-ES" sz="1600" b="1" dirty="0" err="1">
                <a:latin typeface="+mn-lt"/>
              </a:rPr>
              <a:t>effort</a:t>
            </a:r>
            <a:r>
              <a:rPr lang="es-ES" altLang="es-ES" sz="1600" b="1" dirty="0">
                <a:latin typeface="+mn-lt"/>
              </a:rPr>
              <a:t>:</a:t>
            </a:r>
            <a:r>
              <a:rPr lang="es-ES" altLang="es-ES" sz="1600" dirty="0">
                <a:latin typeface="+mn-lt"/>
              </a:rPr>
              <a:t> Requiere un esfuerzo de planificación anticipada significativo, ya que los diseñadores deben anticipar las necesidades de variabilidad y crear métodos o interfaces de </a:t>
            </a:r>
            <a:r>
              <a:rPr lang="es-ES" altLang="es-ES" sz="1600" i="1" dirty="0" err="1">
                <a:latin typeface="+mn-lt"/>
              </a:rPr>
              <a:t>plug-ins</a:t>
            </a:r>
            <a:r>
              <a:rPr lang="es-ES" altLang="es-ES" sz="1600" i="1" dirty="0">
                <a:latin typeface="+mn-lt"/>
              </a:rPr>
              <a:t> </a:t>
            </a:r>
            <a:r>
              <a:rPr lang="es-ES" altLang="es-ES" sz="1600" dirty="0">
                <a:latin typeface="+mn-lt"/>
              </a:rPr>
              <a:t>que puedan ser extendidos más tarde.</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ECECEC"/>
                </a:solidFill>
                <a:effectLst/>
                <a:latin typeface="Google Sans"/>
              </a:rPr>
              <a:t> </a:t>
            </a:r>
            <a:r>
              <a:rPr lang="es-ES" altLang="es-ES" sz="1600" b="1" dirty="0">
                <a:latin typeface="+mn-lt"/>
              </a:rPr>
              <a:t>Feature </a:t>
            </a:r>
            <a:r>
              <a:rPr lang="es-ES" altLang="es-ES" sz="1600" b="1" dirty="0" err="1">
                <a:latin typeface="+mn-lt"/>
              </a:rPr>
              <a:t>traceability</a:t>
            </a:r>
            <a:r>
              <a:rPr lang="es-ES" altLang="es-ES" sz="1600" b="1" dirty="0">
                <a:latin typeface="+mn-lt"/>
              </a:rPr>
              <a:t>:</a:t>
            </a:r>
            <a:r>
              <a:rPr lang="es-ES" altLang="es-ES" sz="1600" dirty="0">
                <a:latin typeface="+mn-lt"/>
              </a:rPr>
              <a:t> Permite rastrear características de manera directa a través de los </a:t>
            </a:r>
            <a:r>
              <a:rPr lang="es-ES" altLang="es-ES" sz="1600" i="1" dirty="0" err="1">
                <a:latin typeface="+mn-lt"/>
              </a:rPr>
              <a:t>plug-ins</a:t>
            </a:r>
            <a:r>
              <a:rPr lang="es-ES" altLang="es-ES" sz="1600" dirty="0">
                <a:latin typeface="+mn-lt"/>
              </a:rPr>
              <a:t>. Se puede rastrear de manera disciplinada las características opcionales y alternativas, lo que asegura una trazabilidad clara.</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ECECEC"/>
                </a:solidFill>
                <a:effectLst/>
                <a:latin typeface="Google Sans"/>
              </a:rPr>
              <a:t> </a:t>
            </a:r>
            <a:r>
              <a:rPr lang="es-ES" altLang="es-ES" sz="1600" b="1" dirty="0" err="1">
                <a:latin typeface="+mn-lt"/>
              </a:rPr>
              <a:t>Separation</a:t>
            </a:r>
            <a:r>
              <a:rPr lang="es-ES" altLang="es-ES" sz="1600" b="1" dirty="0">
                <a:latin typeface="+mn-lt"/>
              </a:rPr>
              <a:t> </a:t>
            </a:r>
            <a:r>
              <a:rPr lang="es-ES" altLang="es-ES" sz="1600" b="1" dirty="0" err="1">
                <a:latin typeface="+mn-lt"/>
              </a:rPr>
              <a:t>of</a:t>
            </a:r>
            <a:r>
              <a:rPr lang="es-ES" altLang="es-ES" sz="1600" b="1" dirty="0">
                <a:latin typeface="+mn-lt"/>
              </a:rPr>
              <a:t> </a:t>
            </a:r>
            <a:r>
              <a:rPr lang="es-ES" altLang="es-ES" sz="1600" b="1" dirty="0" err="1">
                <a:latin typeface="+mn-lt"/>
              </a:rPr>
              <a:t>concerns</a:t>
            </a:r>
            <a:r>
              <a:rPr lang="es-ES" altLang="es-ES" sz="1600" b="1" dirty="0">
                <a:latin typeface="+mn-lt"/>
              </a:rPr>
              <a:t>:</a:t>
            </a:r>
            <a:r>
              <a:rPr lang="es-ES" altLang="es-ES" sz="1600" dirty="0">
                <a:latin typeface="+mn-lt"/>
              </a:rPr>
              <a:t> Los </a:t>
            </a:r>
            <a:r>
              <a:rPr lang="es-ES" altLang="es-ES" sz="1600" i="1" dirty="0" err="1">
                <a:latin typeface="+mn-lt"/>
              </a:rPr>
              <a:t>frameworks</a:t>
            </a:r>
            <a:r>
              <a:rPr lang="es-ES" altLang="es-ES" sz="1600" dirty="0">
                <a:latin typeface="+mn-lt"/>
              </a:rPr>
              <a:t> basados en </a:t>
            </a:r>
            <a:r>
              <a:rPr lang="es-ES" altLang="es-ES" sz="1600" i="1" dirty="0" err="1">
                <a:latin typeface="+mn-lt"/>
              </a:rPr>
              <a:t>plug-ins</a:t>
            </a:r>
            <a:r>
              <a:rPr lang="es-ES" altLang="es-ES" sz="1600" dirty="0">
                <a:latin typeface="+mn-lt"/>
              </a:rPr>
              <a:t> siguen convenciones bien definidas, lo que facilita la modularidad y separación de conceptos. Los </a:t>
            </a:r>
            <a:r>
              <a:rPr lang="es-ES" altLang="es-ES" sz="1600" i="1" dirty="0" err="1">
                <a:latin typeface="+mn-lt"/>
              </a:rPr>
              <a:t>plug-ins</a:t>
            </a:r>
            <a:r>
              <a:rPr lang="es-ES" altLang="es-ES" sz="1600" dirty="0">
                <a:latin typeface="+mn-lt"/>
              </a:rPr>
              <a:t> se encapsulan del </a:t>
            </a:r>
            <a:r>
              <a:rPr lang="es-ES" altLang="es-ES" sz="1600" i="1" dirty="0" err="1">
                <a:latin typeface="+mn-lt"/>
              </a:rPr>
              <a:t>framework</a:t>
            </a:r>
            <a:r>
              <a:rPr lang="es-ES" altLang="es-ES" sz="1600" dirty="0">
                <a:latin typeface="+mn-lt"/>
              </a:rPr>
              <a:t> a través de interfaces claras, permitiendo una separación efectiva de los conceptos.</a:t>
            </a:r>
          </a:p>
          <a:p>
            <a:pPr algn="just">
              <a:defRPr/>
            </a:pPr>
            <a:endParaRPr lang="es-ES" altLang="es-ES" sz="1600" b="1" dirty="0">
              <a:latin typeface="+mn-lt"/>
            </a:endParaRPr>
          </a:p>
          <a:p>
            <a:pPr algn="just">
              <a:defRPr/>
            </a:pPr>
            <a:r>
              <a:rPr lang="es-ES" sz="1600" b="1" i="0" dirty="0">
                <a:solidFill>
                  <a:srgbClr val="00B050"/>
                </a:solidFill>
                <a:effectLst/>
                <a:latin typeface="Source Sans Pro" panose="020B0503030403020204" pitchFamily="34" charset="0"/>
              </a:rPr>
              <a:t>✅</a:t>
            </a:r>
            <a:r>
              <a:rPr lang="es-ES" sz="1600" b="1" i="0" dirty="0">
                <a:solidFill>
                  <a:srgbClr val="ECECEC"/>
                </a:solidFill>
                <a:effectLst/>
                <a:latin typeface="Google Sans"/>
              </a:rPr>
              <a:t> </a:t>
            </a:r>
            <a:r>
              <a:rPr lang="es-ES" altLang="es-ES" sz="1600" b="1" dirty="0" err="1">
                <a:latin typeface="+mn-lt"/>
              </a:rPr>
              <a:t>Information</a:t>
            </a:r>
            <a:r>
              <a:rPr lang="es-ES" altLang="es-ES" sz="1600" b="1" dirty="0">
                <a:latin typeface="+mn-lt"/>
              </a:rPr>
              <a:t> </a:t>
            </a:r>
            <a:r>
              <a:rPr lang="es-ES" altLang="es-ES" sz="1600" b="1" dirty="0" err="1">
                <a:latin typeface="+mn-lt"/>
              </a:rPr>
              <a:t>hiding</a:t>
            </a:r>
            <a:r>
              <a:rPr lang="es-ES" altLang="es-ES" sz="1600" b="1" dirty="0">
                <a:latin typeface="+mn-lt"/>
              </a:rPr>
              <a:t>:</a:t>
            </a:r>
            <a:r>
              <a:rPr lang="es-ES" altLang="es-ES" sz="1600" dirty="0">
                <a:latin typeface="+mn-lt"/>
              </a:rPr>
              <a:t> El código relacionado con una característica está encapsulado en un único </a:t>
            </a:r>
            <a:r>
              <a:rPr lang="es-ES" altLang="es-ES" sz="1600" i="1" dirty="0" err="1">
                <a:latin typeface="+mn-lt"/>
              </a:rPr>
              <a:t>plug</a:t>
            </a:r>
            <a:r>
              <a:rPr lang="es-ES" altLang="es-ES" sz="1600" i="1" dirty="0">
                <a:latin typeface="+mn-lt"/>
              </a:rPr>
              <a:t>-in</a:t>
            </a:r>
            <a:r>
              <a:rPr lang="es-ES" altLang="es-ES" sz="1600" dirty="0">
                <a:latin typeface="+mn-lt"/>
              </a:rPr>
              <a:t>, permitiendo comprender y mantener una característica mirando solo el código de ese </a:t>
            </a:r>
            <a:r>
              <a:rPr lang="es-ES" altLang="es-ES" sz="1600" i="1" dirty="0" err="1">
                <a:latin typeface="+mn-lt"/>
              </a:rPr>
              <a:t>plug</a:t>
            </a:r>
            <a:r>
              <a:rPr lang="es-ES" altLang="es-ES" sz="1600" i="1" dirty="0">
                <a:latin typeface="+mn-lt"/>
              </a:rPr>
              <a:t>-in</a:t>
            </a:r>
            <a:r>
              <a:rPr lang="es-ES" altLang="es-ES" sz="1600" dirty="0">
                <a:latin typeface="+mn-lt"/>
              </a:rPr>
              <a:t>.</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FFC000"/>
                </a:solidFill>
                <a:effectLst/>
                <a:latin typeface="Google Sans"/>
              </a:rPr>
              <a:t> </a:t>
            </a:r>
            <a:r>
              <a:rPr lang="es-ES" altLang="es-ES" sz="1600" b="1" dirty="0" err="1">
                <a:latin typeface="+mn-lt"/>
              </a:rPr>
              <a:t>Granularity</a:t>
            </a:r>
            <a:r>
              <a:rPr lang="es-ES" altLang="es-ES" sz="1600" b="1" dirty="0">
                <a:latin typeface="+mn-lt"/>
              </a:rPr>
              <a:t>:</a:t>
            </a:r>
            <a:r>
              <a:rPr lang="es-ES" altLang="es-ES" sz="1600" dirty="0">
                <a:latin typeface="+mn-lt"/>
              </a:rPr>
              <a:t> Son más adecuados para extensiones gruesas que afectan pocos puntos definidos en el flujo de control. Sin embargo, las características de grano fino o las características transversales son difíciles de implementar debido a la necesidad de demasiados puntos de extensión (</a:t>
            </a:r>
            <a:r>
              <a:rPr lang="es-ES" altLang="es-ES" sz="1600" i="1" dirty="0" err="1">
                <a:latin typeface="+mn-lt"/>
              </a:rPr>
              <a:t>hot</a:t>
            </a:r>
            <a:r>
              <a:rPr lang="es-ES" altLang="es-ES" sz="1600" i="1" dirty="0">
                <a:latin typeface="+mn-lt"/>
              </a:rPr>
              <a:t> spots</a:t>
            </a:r>
            <a:r>
              <a:rPr lang="es-ES" altLang="es-ES" sz="1600" dirty="0">
                <a:latin typeface="+mn-lt"/>
              </a:rPr>
              <a:t>).</a:t>
            </a:r>
          </a:p>
          <a:p>
            <a:pPr algn="just">
              <a:defRPr/>
            </a:pPr>
            <a:endParaRPr lang="es-ES" altLang="es-ES" sz="1600" b="1" dirty="0">
              <a:latin typeface="+mn-lt"/>
            </a:endParaRPr>
          </a:p>
          <a:p>
            <a:pPr algn="just">
              <a:defRPr/>
            </a:pPr>
            <a:r>
              <a:rPr lang="es-ES" sz="1600" b="1" i="0" dirty="0">
                <a:solidFill>
                  <a:srgbClr val="C00000"/>
                </a:solidFill>
                <a:effectLst/>
                <a:latin typeface="Google Sans"/>
              </a:rPr>
              <a:t>❌</a:t>
            </a:r>
            <a:r>
              <a:rPr lang="es-ES" sz="1600" b="1" i="0" dirty="0">
                <a:solidFill>
                  <a:srgbClr val="ECECEC"/>
                </a:solidFill>
                <a:effectLst/>
                <a:latin typeface="Google Sans"/>
              </a:rPr>
              <a:t> </a:t>
            </a:r>
            <a:r>
              <a:rPr lang="es-ES" altLang="es-ES" sz="1600" b="1" dirty="0" err="1">
                <a:latin typeface="+mn-lt"/>
              </a:rPr>
              <a:t>Uniformity</a:t>
            </a:r>
            <a:r>
              <a:rPr lang="es-ES" altLang="es-ES" sz="1600" b="1" dirty="0">
                <a:latin typeface="+mn-lt"/>
              </a:rPr>
              <a:t>:</a:t>
            </a:r>
            <a:r>
              <a:rPr lang="es-ES" altLang="es-ES" sz="1600" dirty="0">
                <a:latin typeface="+mn-lt"/>
              </a:rPr>
              <a:t> No garantiza uniformidad en todos los artefactos de la SPL, especialmente en aquellos no relacionados con el código (como la documentación o archivos de configuración).</a:t>
            </a:r>
            <a:endParaRPr lang="es-ES" sz="1600" b="1" i="1" kern="0" dirty="0">
              <a:solidFill>
                <a:srgbClr val="0000FF"/>
              </a:solidFill>
              <a:latin typeface="+mn-lt"/>
            </a:endParaRPr>
          </a:p>
        </p:txBody>
      </p:sp>
    </p:spTree>
    <p:extLst>
      <p:ext uri="{BB962C8B-B14F-4D97-AF65-F5344CB8AC3E}">
        <p14:creationId xmlns:p14="http://schemas.microsoft.com/office/powerpoint/2010/main" val="1879753406"/>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Frameworks</a:t>
            </a:r>
            <a:r>
              <a:rPr lang="es-ES" altLang="es-ES" sz="2400" b="1" i="1" dirty="0">
                <a:solidFill>
                  <a:srgbClr val="0000FF"/>
                </a:solidFill>
                <a:latin typeface="+mn-lt"/>
              </a:rPr>
              <a:t> </a:t>
            </a:r>
            <a:r>
              <a:rPr lang="es-ES" altLang="es-ES" sz="2400" b="1" dirty="0">
                <a:solidFill>
                  <a:srgbClr val="0000FF"/>
                </a:solidFill>
                <a:latin typeface="+mn-lt"/>
              </a:rPr>
              <a:t>(Marcos de trabajo)</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6896" y="1179413"/>
            <a:ext cx="9144000" cy="5262979"/>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 Load-time, Run-time</a:t>
            </a:r>
          </a:p>
          <a:p>
            <a:pPr marL="342900" indent="-342900" algn="just">
              <a:buFont typeface="Arial" panose="020B0604020202020204" pitchFamily="34" charset="0"/>
              <a:buChar char="•"/>
              <a:defRPr/>
            </a:pPr>
            <a:r>
              <a:rPr lang="en-US" altLang="es-ES" sz="1600" dirty="0">
                <a:latin typeface="+mn-lt"/>
              </a:rPr>
              <a:t>Technology: </a:t>
            </a:r>
            <a:r>
              <a:rPr lang="en-US" altLang="es-ES" sz="1600" b="1" dirty="0">
                <a:latin typeface="+mn-lt"/>
              </a:rPr>
              <a:t>Language-based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Muy adecuado para implementar variabilidad.</a:t>
            </a:r>
          </a:p>
          <a:p>
            <a:pPr marL="285750" indent="-285750" algn="just">
              <a:buFont typeface="Arial" panose="020B0604020202020204" pitchFamily="34" charset="0"/>
              <a:buChar char="•"/>
              <a:defRPr/>
            </a:pPr>
            <a:r>
              <a:rPr lang="es-ES" sz="1600" kern="0" dirty="0">
                <a:latin typeface="+mn-lt"/>
              </a:rPr>
              <a:t>Derivación automatizada de productos mediante carga de complementos (</a:t>
            </a:r>
            <a:r>
              <a:rPr lang="es-ES" sz="1600" i="1" kern="0" dirty="0" err="1">
                <a:latin typeface="+mn-lt"/>
              </a:rPr>
              <a:t>plug</a:t>
            </a:r>
            <a:r>
              <a:rPr lang="es-ES" sz="1600" i="1" kern="0" dirty="0">
                <a:latin typeface="+mn-lt"/>
              </a:rPr>
              <a:t>-in</a:t>
            </a:r>
            <a:r>
              <a:rPr lang="es-ES" sz="1600" kern="0" dirty="0">
                <a:latin typeface="+mn-lt"/>
              </a:rPr>
              <a:t>).</a:t>
            </a:r>
          </a:p>
          <a:p>
            <a:pPr marL="285750" indent="-285750" algn="just">
              <a:buFont typeface="Arial" panose="020B0604020202020204" pitchFamily="34" charset="0"/>
              <a:buChar char="•"/>
              <a:defRPr/>
            </a:pPr>
            <a:r>
              <a:rPr lang="es-ES" sz="1600" kern="0" dirty="0">
                <a:latin typeface="+mn-lt"/>
              </a:rPr>
              <a:t>Personalización estática, desplegando solo características seleccionadas.</a:t>
            </a:r>
          </a:p>
          <a:p>
            <a:pPr marL="285750" indent="-285750" algn="just">
              <a:buFont typeface="Arial" panose="020B0604020202020204" pitchFamily="34" charset="0"/>
              <a:buChar char="•"/>
              <a:defRPr/>
            </a:pPr>
            <a:r>
              <a:rPr lang="es-ES" sz="1600" kern="0" dirty="0">
                <a:latin typeface="+mn-lt"/>
              </a:rPr>
              <a:t>Modularidad al separar características, ocultar detalles internos de las características y habilitar la trazabilidad de características (especialmente en </a:t>
            </a:r>
            <a:r>
              <a:rPr lang="es-ES" sz="1600" i="1" kern="0" dirty="0" err="1">
                <a:latin typeface="+mn-lt"/>
              </a:rPr>
              <a:t>frameworks</a:t>
            </a:r>
            <a:r>
              <a:rPr lang="es-ES" sz="1600" kern="0" dirty="0">
                <a:latin typeface="+mn-lt"/>
              </a:rPr>
              <a:t> de caja negra).</a:t>
            </a:r>
          </a:p>
          <a:p>
            <a:pPr marL="285750" indent="-285750" algn="just">
              <a:buFont typeface="Arial" panose="020B0604020202020204" pitchFamily="34" charset="0"/>
              <a:buChar char="•"/>
              <a:defRPr/>
            </a:pPr>
            <a:r>
              <a:rPr lang="es-ES" sz="1600" kern="0" dirty="0">
                <a:latin typeface="+mn-lt"/>
              </a:rPr>
              <a:t>Adecuado para desarrollo en un mundo abierto (solo en </a:t>
            </a:r>
            <a:r>
              <a:rPr lang="es-ES" sz="1600" i="1" kern="0" dirty="0" err="1">
                <a:latin typeface="+mn-lt"/>
              </a:rPr>
              <a:t>frameworks</a:t>
            </a:r>
            <a:r>
              <a:rPr lang="es-ES" sz="1600" kern="0" dirty="0">
                <a:latin typeface="+mn-lt"/>
              </a:rPr>
              <a:t> de caja negra).</a:t>
            </a:r>
          </a:p>
          <a:p>
            <a:pPr marL="285750" indent="-285750" algn="just">
              <a:buFont typeface="Arial" panose="020B0604020202020204" pitchFamily="34" charset="0"/>
              <a:buChar char="•"/>
              <a:defRPr/>
            </a:pPr>
            <a:r>
              <a:rPr lang="es-ES" sz="1600" kern="0" dirty="0">
                <a:latin typeface="+mn-lt"/>
              </a:rPr>
              <a:t>Implementación disciplinada, bien conocida.</a:t>
            </a:r>
          </a:p>
          <a:p>
            <a:pPr marL="285750" indent="-285750" algn="just">
              <a:buFont typeface="Arial" panose="020B0604020202020204" pitchFamily="34" charset="0"/>
              <a:buChar char="•"/>
              <a:defRPr/>
            </a:pPr>
            <a:endParaRPr lang="es-ES" sz="1600" b="1" kern="0" dirty="0">
              <a:solidFill>
                <a:srgbClr val="C00000"/>
              </a:solidFill>
              <a:latin typeface="+mn-lt"/>
            </a:endParaRP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Gran esfuerzo de diseño inicial.</a:t>
            </a:r>
          </a:p>
          <a:p>
            <a:pPr marL="285750" indent="-285750" algn="just">
              <a:buFont typeface="Arial" panose="020B0604020202020204" pitchFamily="34" charset="0"/>
              <a:buChar char="•"/>
              <a:defRPr/>
            </a:pPr>
            <a:r>
              <a:rPr lang="es-ES" sz="1600" kern="0" dirty="0">
                <a:latin typeface="+mn-lt"/>
              </a:rPr>
              <a:t>Evolución difícil.</a:t>
            </a:r>
          </a:p>
          <a:p>
            <a:pPr marL="285750" indent="-285750" algn="just">
              <a:buFont typeface="Arial" panose="020B0604020202020204" pitchFamily="34" charset="0"/>
              <a:buChar char="•"/>
              <a:defRPr/>
            </a:pPr>
            <a:r>
              <a:rPr lang="es-ES" sz="1600" kern="0" dirty="0">
                <a:latin typeface="+mn-lt"/>
              </a:rPr>
              <a:t>Sobrecarga potencial en desarrollo, tiempo de ejecución y tamaño.</a:t>
            </a:r>
          </a:p>
          <a:p>
            <a:pPr marL="285750" indent="-285750" algn="just">
              <a:buFont typeface="Arial" panose="020B0604020202020204" pitchFamily="34" charset="0"/>
              <a:buChar char="•"/>
              <a:defRPr/>
            </a:pPr>
            <a:r>
              <a:rPr lang="es-ES" sz="1600" kern="0" dirty="0">
                <a:latin typeface="+mn-lt"/>
              </a:rPr>
              <a:t>No hay reutilización fuera del marco de trabajo.</a:t>
            </a:r>
          </a:p>
          <a:p>
            <a:pPr marL="285750" indent="-285750" algn="just">
              <a:buFont typeface="Arial" panose="020B0604020202020204" pitchFamily="34" charset="0"/>
              <a:buChar char="•"/>
              <a:defRPr/>
            </a:pPr>
            <a:r>
              <a:rPr lang="es-ES" sz="1600" kern="0" dirty="0">
                <a:latin typeface="+mn-lt"/>
              </a:rPr>
              <a:t>No es adecuado para características de grano fino y transversales.</a:t>
            </a:r>
          </a:p>
          <a:p>
            <a:pPr marL="285750" indent="-285750" algn="just">
              <a:buFont typeface="Arial" panose="020B0604020202020204" pitchFamily="34" charset="0"/>
              <a:buChar char="•"/>
              <a:defRPr/>
            </a:pPr>
            <a:r>
              <a:rPr lang="es-ES" sz="1600" kern="0" dirty="0">
                <a:latin typeface="+mn-lt"/>
              </a:rPr>
              <a:t>No soporta artefactos no relacionados con el código.</a:t>
            </a:r>
          </a:p>
        </p:txBody>
      </p:sp>
    </p:spTree>
    <p:extLst>
      <p:ext uri="{BB962C8B-B14F-4D97-AF65-F5344CB8AC3E}">
        <p14:creationId xmlns:p14="http://schemas.microsoft.com/office/powerpoint/2010/main" val="2968817027"/>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7544" y="2204864"/>
            <a:ext cx="4392488"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67137973"/>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Components</a:t>
            </a:r>
            <a:r>
              <a:rPr lang="es-ES" altLang="es-ES" sz="2400" b="1" i="1" dirty="0">
                <a:solidFill>
                  <a:srgbClr val="0000FF"/>
                </a:solidFill>
                <a:latin typeface="+mn-lt"/>
              </a:rPr>
              <a:t> and </a:t>
            </a:r>
            <a:r>
              <a:rPr lang="es-ES" altLang="es-ES" sz="2400" b="1" i="1" dirty="0" err="1">
                <a:solidFill>
                  <a:srgbClr val="0000FF"/>
                </a:solidFill>
                <a:latin typeface="+mn-lt"/>
              </a:rPr>
              <a:t>Services</a:t>
            </a:r>
            <a:r>
              <a:rPr lang="es-ES" altLang="es-ES" sz="2400" b="1" i="1" dirty="0">
                <a:solidFill>
                  <a:srgbClr val="0000FF"/>
                </a:solidFill>
                <a:latin typeface="+mn-lt"/>
              </a:rPr>
              <a:t> </a:t>
            </a:r>
            <a:r>
              <a:rPr lang="es-ES" altLang="es-ES" sz="2400" b="1" dirty="0">
                <a:solidFill>
                  <a:srgbClr val="0000FF"/>
                </a:solidFill>
                <a:latin typeface="+mn-lt"/>
              </a:rPr>
              <a:t>(Componentes y Servicios)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5632311"/>
          </a:xfrm>
          <a:prstGeom prst="rect">
            <a:avLst/>
          </a:prstGeom>
          <a:noFill/>
        </p:spPr>
        <p:txBody>
          <a:bodyPr wrap="square">
            <a:spAutoFit/>
          </a:bodyPr>
          <a:lstStyle/>
          <a:p>
            <a:pPr algn="just">
              <a:defRPr/>
            </a:pPr>
            <a:r>
              <a:rPr lang="es-ES" sz="1800" kern="0" dirty="0">
                <a:latin typeface="+mn-lt"/>
              </a:rPr>
              <a:t>Módulos independientes con interfaces bien definidas que pueden combinarse para lograr variabilidad y reutilización.</a:t>
            </a:r>
          </a:p>
          <a:p>
            <a:pPr marL="285750" indent="-285750" algn="just">
              <a:buFont typeface="Arial" panose="020B0604020202020204" pitchFamily="34" charset="0"/>
              <a:buChar char="•"/>
              <a:defRPr/>
            </a:pPr>
            <a:r>
              <a:rPr lang="es-ES" b="1" i="1" kern="0" dirty="0" err="1">
                <a:solidFill>
                  <a:srgbClr val="0000FF"/>
                </a:solidFill>
                <a:latin typeface="+mn-lt"/>
              </a:rPr>
              <a:t>Component</a:t>
            </a:r>
            <a:r>
              <a:rPr lang="es-ES" b="1" i="1" kern="0" dirty="0">
                <a:solidFill>
                  <a:srgbClr val="0000FF"/>
                </a:solidFill>
                <a:latin typeface="+mn-lt"/>
              </a:rPr>
              <a:t> </a:t>
            </a:r>
            <a:r>
              <a:rPr lang="es-ES" kern="0" dirty="0">
                <a:solidFill>
                  <a:srgbClr val="0000FF"/>
                </a:solidFill>
                <a:latin typeface="+mn-lt"/>
              </a:rPr>
              <a:t>(Componente): </a:t>
            </a:r>
            <a:r>
              <a:rPr lang="es-ES" kern="0" dirty="0">
                <a:latin typeface="+mn-lt"/>
              </a:rPr>
              <a:t>Unidad modular y reutilizable que tiene interfaces contractuales y dependencias explícitas de contexto. Su funcionalidad se proporciona a través de la interfaz, mientras que su implementación interna está encapsulada. Los componentes se pueden componer con otros para formar aplicaciones más grandes y se pueden reutilizar en diferentes contextos. </a:t>
            </a:r>
          </a:p>
          <a:p>
            <a:pPr marL="285750" indent="-285750" algn="just">
              <a:buFont typeface="Arial" panose="020B0604020202020204" pitchFamily="34" charset="0"/>
              <a:buChar char="•"/>
              <a:defRPr/>
            </a:pPr>
            <a:r>
              <a:rPr lang="es-ES" sz="1800" b="1" i="1" kern="0" dirty="0" err="1">
                <a:solidFill>
                  <a:srgbClr val="0000FF"/>
                </a:solidFill>
                <a:latin typeface="+mn-lt"/>
              </a:rPr>
              <a:t>Service</a:t>
            </a:r>
            <a:r>
              <a:rPr lang="es-ES" sz="1800" b="1" i="1" kern="0" dirty="0">
                <a:solidFill>
                  <a:srgbClr val="0000FF"/>
                </a:solidFill>
                <a:latin typeface="+mn-lt"/>
              </a:rPr>
              <a:t> </a:t>
            </a:r>
            <a:r>
              <a:rPr lang="es-ES" sz="1800" kern="0" dirty="0">
                <a:solidFill>
                  <a:srgbClr val="0000FF"/>
                </a:solidFill>
                <a:latin typeface="+mn-lt"/>
              </a:rPr>
              <a:t>(Servicio): </a:t>
            </a:r>
            <a:r>
              <a:rPr lang="es-ES" sz="1800" kern="0" dirty="0">
                <a:latin typeface="+mn-lt"/>
              </a:rPr>
              <a:t>Forma especializada de componentes software (</a:t>
            </a:r>
            <a:r>
              <a:rPr lang="es-ES" sz="1800" kern="0" dirty="0" err="1">
                <a:latin typeface="+mn-lt"/>
              </a:rPr>
              <a:t>e.g</a:t>
            </a:r>
            <a:r>
              <a:rPr lang="es-ES" sz="1800" kern="0" dirty="0">
                <a:latin typeface="+mn-lt"/>
              </a:rPr>
              <a:t>., servicio web). Encapsulan funcionalidades detrás de una interfaz, como los componentes, pero están diseñados para ser accesibles a través de protocolos estándar de Internet y pueden ejecutarse en servidores remotos.</a:t>
            </a:r>
          </a:p>
          <a:p>
            <a:pPr algn="just">
              <a:defRPr/>
            </a:pPr>
            <a:r>
              <a:rPr lang="es-ES" sz="1800" kern="0" dirty="0">
                <a:latin typeface="+mn-lt"/>
              </a:rPr>
              <a:t>En SPL:</a:t>
            </a:r>
          </a:p>
          <a:p>
            <a:pPr marL="285750" indent="-285750" algn="just">
              <a:buFont typeface="Arial" panose="020B0604020202020204" pitchFamily="34" charset="0"/>
              <a:buChar char="•"/>
              <a:defRPr/>
            </a:pPr>
            <a:r>
              <a:rPr lang="es-ES" kern="0" dirty="0">
                <a:latin typeface="+mn-lt"/>
              </a:rPr>
              <a:t>N</a:t>
            </a:r>
            <a:r>
              <a:rPr lang="es-ES" sz="1800" kern="0" dirty="0">
                <a:latin typeface="+mn-lt"/>
              </a:rPr>
              <a:t>o se distingue entre componentes y servicios.</a:t>
            </a:r>
          </a:p>
          <a:p>
            <a:pPr marL="285750" indent="-285750" algn="just">
              <a:buFont typeface="Arial" panose="020B0604020202020204" pitchFamily="34" charset="0"/>
              <a:buChar char="•"/>
              <a:defRPr/>
            </a:pPr>
            <a:r>
              <a:rPr lang="es-ES" kern="0" dirty="0">
                <a:latin typeface="+mn-lt"/>
              </a:rPr>
              <a:t>Los </a:t>
            </a:r>
            <a:r>
              <a:rPr lang="es-ES" sz="1800" kern="0" dirty="0">
                <a:latin typeface="+mn-lt"/>
              </a:rPr>
              <a:t>componentes se diseñan y componen manualmente en lugar de ser automáticamente integrados. Aunque la integración automática no es el objetivo, la reutilización de componentes sigue siendo una estrategia importante.</a:t>
            </a:r>
          </a:p>
          <a:p>
            <a:pPr marL="285750" indent="-285750" algn="just">
              <a:buFont typeface="Arial" panose="020B0604020202020204" pitchFamily="34" charset="0"/>
              <a:buChar char="•"/>
              <a:defRPr/>
            </a:pPr>
            <a:r>
              <a:rPr lang="es-ES" sz="1800" kern="0" dirty="0">
                <a:latin typeface="+mn-lt"/>
              </a:rPr>
              <a:t>Los componentes se seleccionan según las características de los productos y se conecta mediante código adicional (</a:t>
            </a:r>
            <a:r>
              <a:rPr lang="es-ES" sz="1800" i="1" kern="0" dirty="0" err="1">
                <a:latin typeface="+mn-lt"/>
              </a:rPr>
              <a:t>glue</a:t>
            </a:r>
            <a:r>
              <a:rPr lang="es-ES" sz="1800" i="1" kern="0" dirty="0">
                <a:latin typeface="+mn-lt"/>
              </a:rPr>
              <a:t> </a:t>
            </a:r>
            <a:r>
              <a:rPr lang="es-ES" sz="1800" i="1" kern="0" dirty="0" err="1">
                <a:latin typeface="+mn-lt"/>
              </a:rPr>
              <a:t>code</a:t>
            </a:r>
            <a:r>
              <a:rPr lang="es-ES" sz="1800" kern="0" dirty="0">
                <a:latin typeface="+mn-lt"/>
              </a:rPr>
              <a:t>). Sin embargo, la automatización en la derivación de productos es clave para el éxito en el desarrollo de grandes SPL.</a:t>
            </a:r>
          </a:p>
          <a:p>
            <a:pPr algn="just">
              <a:defRPr/>
            </a:pPr>
            <a:endParaRPr lang="es-ES" kern="0" dirty="0">
              <a:latin typeface="+mn-lt"/>
            </a:endParaRPr>
          </a:p>
        </p:txBody>
      </p:sp>
    </p:spTree>
    <p:extLst>
      <p:ext uri="{BB962C8B-B14F-4D97-AF65-F5344CB8AC3E}">
        <p14:creationId xmlns:p14="http://schemas.microsoft.com/office/powerpoint/2010/main" val="683535239"/>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Components</a:t>
            </a:r>
            <a:r>
              <a:rPr lang="es-ES" altLang="es-ES" sz="2400" b="1" i="1" dirty="0">
                <a:solidFill>
                  <a:srgbClr val="0000FF"/>
                </a:solidFill>
                <a:latin typeface="+mn-lt"/>
              </a:rPr>
              <a:t> and </a:t>
            </a:r>
            <a:r>
              <a:rPr lang="es-ES" altLang="es-ES" sz="2400" b="1" i="1" dirty="0" err="1">
                <a:solidFill>
                  <a:srgbClr val="0000FF"/>
                </a:solidFill>
                <a:latin typeface="+mn-lt"/>
              </a:rPr>
              <a:t>Services</a:t>
            </a:r>
            <a:r>
              <a:rPr lang="es-ES" altLang="es-ES" sz="2400" b="1" i="1" dirty="0">
                <a:solidFill>
                  <a:srgbClr val="0000FF"/>
                </a:solidFill>
                <a:latin typeface="+mn-lt"/>
              </a:rPr>
              <a:t> </a:t>
            </a:r>
            <a:r>
              <a:rPr lang="es-ES" altLang="es-ES" sz="2400" b="1" dirty="0">
                <a:solidFill>
                  <a:srgbClr val="0000FF"/>
                </a:solidFill>
                <a:latin typeface="+mn-lt"/>
              </a:rPr>
              <a:t>(Componentes y Servicios)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398300"/>
            <a:ext cx="9144000" cy="1815882"/>
          </a:xfrm>
          <a:prstGeom prst="rect">
            <a:avLst/>
          </a:prstGeom>
          <a:noFill/>
        </p:spPr>
        <p:txBody>
          <a:bodyPr wrap="square">
            <a:spAutoFit/>
          </a:bodyPr>
          <a:lstStyle/>
          <a:p>
            <a:pPr algn="just">
              <a:defRPr/>
            </a:pPr>
            <a:r>
              <a:rPr lang="es-ES" sz="1400" u="sng" kern="0" dirty="0">
                <a:latin typeface="+mn-lt"/>
              </a:rPr>
              <a:t>Ejemplo:</a:t>
            </a:r>
          </a:p>
          <a:p>
            <a:pPr algn="just">
              <a:defRPr/>
            </a:pPr>
            <a:r>
              <a:rPr lang="es-ES" sz="1400" kern="0" dirty="0">
                <a:latin typeface="+mn-lt"/>
              </a:rPr>
              <a:t>Supongamos que almacenar e imprimir colores no es trivial y podría reutilizarse en otro proyecto fuera de la SPL. Podríamos extraer la gestión de colores en un componente reutilizable (o paquete). La interfaz del componente expone una clase </a:t>
            </a:r>
            <a:r>
              <a:rPr lang="es-ES" sz="1400" b="1" kern="0" dirty="0" err="1">
                <a:latin typeface="+mn-lt"/>
              </a:rPr>
              <a:t>ColorModule</a:t>
            </a:r>
            <a:r>
              <a:rPr lang="es-ES" sz="1400" kern="0" dirty="0">
                <a:latin typeface="+mn-lt"/>
              </a:rPr>
              <a:t> con varios métodos públicos y una interfaz Java </a:t>
            </a:r>
            <a:r>
              <a:rPr lang="es-ES" sz="1400" b="1" kern="0" dirty="0">
                <a:latin typeface="+mn-lt"/>
              </a:rPr>
              <a:t>Color</a:t>
            </a:r>
            <a:r>
              <a:rPr lang="es-ES" sz="1400" kern="0" dirty="0">
                <a:latin typeface="+mn-lt"/>
              </a:rPr>
              <a:t>, mientras que otros detalles de la implementación están ocultos. Utilizamos el mecanismo de alcance y paquetes de Java para hacer cumplir la encapsulación. Es decir, para asegurar que otros componentes no accedan a detalles privados de la implementación, usamos visibilidad de paquete. Las clases </a:t>
            </a:r>
            <a:r>
              <a:rPr lang="es-ES" sz="1400" b="1" kern="0" dirty="0" err="1">
                <a:latin typeface="+mn-lt"/>
              </a:rPr>
              <a:t>ColorImpl</a:t>
            </a:r>
            <a:r>
              <a:rPr lang="es-ES" sz="1400" kern="0" dirty="0">
                <a:latin typeface="+mn-lt"/>
              </a:rPr>
              <a:t>, </a:t>
            </a:r>
            <a:r>
              <a:rPr lang="es-ES" sz="1400" b="1" kern="0" dirty="0" err="1">
                <a:latin typeface="+mn-lt"/>
              </a:rPr>
              <a:t>ColorPrinter</a:t>
            </a:r>
            <a:r>
              <a:rPr lang="es-ES" sz="1400" kern="0" dirty="0">
                <a:latin typeface="+mn-lt"/>
              </a:rPr>
              <a:t> y </a:t>
            </a:r>
            <a:r>
              <a:rPr lang="es-ES" sz="1400" b="1" kern="0" dirty="0" err="1">
                <a:latin typeface="+mn-lt"/>
              </a:rPr>
              <a:t>ColorMapping</a:t>
            </a:r>
            <a:r>
              <a:rPr lang="es-ES" sz="1400" kern="0" dirty="0">
                <a:latin typeface="+mn-lt"/>
              </a:rPr>
              <a:t> no son públicas y solo son visibles dentro del paquete, por lo que otros componentes en otros paquetes solo pueden interactuar con las clases y métodos públicos.</a:t>
            </a:r>
          </a:p>
        </p:txBody>
      </p:sp>
      <p:pic>
        <p:nvPicPr>
          <p:cNvPr id="4" name="Imagen 3">
            <a:extLst>
              <a:ext uri="{FF2B5EF4-FFF2-40B4-BE49-F238E27FC236}">
                <a16:creationId xmlns:a16="http://schemas.microsoft.com/office/drawing/2014/main" id="{125CC975-A260-4E1C-8550-289D4230EA40}"/>
              </a:ext>
            </a:extLst>
          </p:cNvPr>
          <p:cNvPicPr>
            <a:picLocks noChangeAspect="1"/>
          </p:cNvPicPr>
          <p:nvPr/>
        </p:nvPicPr>
        <p:blipFill>
          <a:blip r:embed="rId2"/>
          <a:stretch>
            <a:fillRect/>
          </a:stretch>
        </p:blipFill>
        <p:spPr>
          <a:xfrm>
            <a:off x="1763688" y="3214182"/>
            <a:ext cx="5155153" cy="3527930"/>
          </a:xfrm>
          <a:prstGeom prst="rect">
            <a:avLst/>
          </a:prstGeom>
        </p:spPr>
      </p:pic>
    </p:spTree>
    <p:extLst>
      <p:ext uri="{BB962C8B-B14F-4D97-AF65-F5344CB8AC3E}">
        <p14:creationId xmlns:p14="http://schemas.microsoft.com/office/powerpoint/2010/main" val="342955627"/>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Components</a:t>
            </a:r>
            <a:r>
              <a:rPr lang="es-ES" altLang="es-ES" sz="2000" b="1" i="1" dirty="0">
                <a:solidFill>
                  <a:srgbClr val="0000FF"/>
                </a:solidFill>
                <a:latin typeface="+mn-lt"/>
              </a:rPr>
              <a:t> and </a:t>
            </a:r>
            <a:r>
              <a:rPr lang="es-ES" altLang="es-ES" sz="2000" b="1" i="1" dirty="0" err="1">
                <a:solidFill>
                  <a:srgbClr val="0000FF"/>
                </a:solidFill>
                <a:latin typeface="+mn-lt"/>
              </a:rPr>
              <a:t>Services</a:t>
            </a:r>
            <a:r>
              <a:rPr lang="es-ES" altLang="es-ES" sz="2000" b="1" i="1" dirty="0">
                <a:solidFill>
                  <a:srgbClr val="0000FF"/>
                </a:solidFill>
                <a:latin typeface="+mn-lt"/>
              </a:rPr>
              <a:t> </a:t>
            </a:r>
            <a:r>
              <a:rPr lang="es-ES" altLang="es-ES" sz="2000" b="1" dirty="0">
                <a:solidFill>
                  <a:srgbClr val="0000FF"/>
                </a:solidFill>
                <a:latin typeface="+mn-lt"/>
              </a:rPr>
              <a:t>(Componentes y Servicios)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262979"/>
          </a:xfrm>
          <a:prstGeom prst="rect">
            <a:avLst/>
          </a:prstGeom>
          <a:noFill/>
        </p:spPr>
        <p:txBody>
          <a:bodyPr wrap="square">
            <a:spAutoFit/>
          </a:bodyPr>
          <a:lstStyle/>
          <a:p>
            <a:pPr algn="just">
              <a:defRPr/>
            </a:pPr>
            <a:r>
              <a:rPr lang="es-ES" altLang="es-ES" sz="1400" u="sng" dirty="0">
                <a:latin typeface="+mn-lt"/>
              </a:rPr>
              <a:t>Criterios de calidad:</a:t>
            </a:r>
          </a:p>
          <a:p>
            <a:pPr algn="just">
              <a:defRPr/>
            </a:pPr>
            <a:r>
              <a:rPr lang="es-ES" sz="1400" b="1" i="0" dirty="0">
                <a:solidFill>
                  <a:srgbClr val="C00000"/>
                </a:solidFill>
                <a:effectLst/>
                <a:latin typeface="Google Sans"/>
              </a:rPr>
              <a:t>❌</a:t>
            </a:r>
            <a:r>
              <a:rPr lang="es-ES" sz="1400" b="1" i="0" dirty="0">
                <a:solidFill>
                  <a:srgbClr val="DF000F"/>
                </a:solidFill>
                <a:effectLst/>
                <a:latin typeface="Source Sans Pro" panose="020B0503030403020204" pitchFamily="34" charset="0"/>
              </a:rPr>
              <a:t> </a:t>
            </a:r>
            <a:r>
              <a:rPr lang="es-ES" altLang="es-ES" sz="1400" b="1" dirty="0" err="1">
                <a:latin typeface="+mn-lt"/>
              </a:rPr>
              <a:t>Preplanning</a:t>
            </a:r>
            <a:r>
              <a:rPr lang="es-ES" altLang="es-ES" sz="1400" b="1" dirty="0">
                <a:latin typeface="+mn-lt"/>
              </a:rPr>
              <a:t> </a:t>
            </a:r>
            <a:r>
              <a:rPr lang="es-ES" altLang="es-ES" sz="1400" b="1" dirty="0" err="1">
                <a:latin typeface="+mn-lt"/>
              </a:rPr>
              <a:t>effort</a:t>
            </a:r>
            <a:r>
              <a:rPr lang="es-ES" altLang="es-ES" sz="1400" b="1" dirty="0">
                <a:latin typeface="+mn-lt"/>
              </a:rPr>
              <a:t>:</a:t>
            </a:r>
            <a:r>
              <a:rPr lang="es-ES" altLang="es-ES" sz="1400" dirty="0">
                <a:latin typeface="+mn-lt"/>
              </a:rPr>
              <a:t> Al igual que con los </a:t>
            </a:r>
            <a:r>
              <a:rPr lang="es-ES" altLang="es-ES" sz="1400" i="1" dirty="0" err="1">
                <a:latin typeface="+mn-lt"/>
              </a:rPr>
              <a:t>frameworks</a:t>
            </a:r>
            <a:r>
              <a:rPr lang="es-ES" altLang="es-ES" sz="1400" dirty="0">
                <a:latin typeface="+mn-lt"/>
              </a:rPr>
              <a:t>, se requiere un esfuerzo significativo de planificación anticipada. Aunque los componentes pueden ser reutilizados fuera de una SPL, el esfuerzo de planificación es necesario para garantizar que la integración de los componentes sea efectiva y adecuada para su reutilización.</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a:latin typeface="+mn-lt"/>
              </a:rPr>
              <a:t>Feature </a:t>
            </a:r>
            <a:r>
              <a:rPr lang="es-ES" altLang="es-ES" sz="1400" b="1" dirty="0" err="1">
                <a:latin typeface="+mn-lt"/>
              </a:rPr>
              <a:t>traceability</a:t>
            </a:r>
            <a:r>
              <a:rPr lang="es-ES" altLang="es-ES" sz="1400" b="1" dirty="0">
                <a:latin typeface="+mn-lt"/>
              </a:rPr>
              <a:t>:</a:t>
            </a:r>
            <a:r>
              <a:rPr lang="es-ES" altLang="es-ES" sz="1400" dirty="0">
                <a:latin typeface="+mn-lt"/>
              </a:rPr>
              <a:t> Al igual que en los </a:t>
            </a:r>
            <a:r>
              <a:rPr lang="es-ES" altLang="es-ES" sz="1400" i="1" dirty="0" err="1">
                <a:latin typeface="+mn-lt"/>
              </a:rPr>
              <a:t>frameworks</a:t>
            </a:r>
            <a:r>
              <a:rPr lang="es-ES" altLang="es-ES" sz="1400" dirty="0">
                <a:latin typeface="+mn-lt"/>
              </a:rPr>
              <a:t>, los componentes permiten ocultar los detalles de implementación detrás de interfaces, lo que facilita la trazabilidad de las características.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Separation</a:t>
            </a:r>
            <a:r>
              <a:rPr lang="es-ES" altLang="es-ES" sz="1400" b="1" dirty="0">
                <a:latin typeface="+mn-lt"/>
              </a:rPr>
              <a:t> </a:t>
            </a:r>
            <a:r>
              <a:rPr lang="es-ES" altLang="es-ES" sz="1400" b="1" dirty="0" err="1">
                <a:latin typeface="+mn-lt"/>
              </a:rPr>
              <a:t>of</a:t>
            </a:r>
            <a:r>
              <a:rPr lang="es-ES" altLang="es-ES" sz="1400" b="1" dirty="0">
                <a:latin typeface="+mn-lt"/>
              </a:rPr>
              <a:t> </a:t>
            </a:r>
            <a:r>
              <a:rPr lang="es-ES" altLang="es-ES" sz="1400" b="1" dirty="0" err="1">
                <a:latin typeface="+mn-lt"/>
              </a:rPr>
              <a:t>concerns</a:t>
            </a:r>
            <a:r>
              <a:rPr lang="es-ES" altLang="es-ES" sz="1400" b="1" dirty="0">
                <a:latin typeface="+mn-lt"/>
              </a:rPr>
              <a:t>:</a:t>
            </a:r>
            <a:r>
              <a:rPr lang="es-ES" altLang="es-ES" sz="1400" dirty="0">
                <a:latin typeface="+mn-lt"/>
              </a:rPr>
              <a:t> Los componentes, al igual que los </a:t>
            </a:r>
            <a:r>
              <a:rPr lang="es-ES" altLang="es-ES" sz="1400" i="1" dirty="0" err="1">
                <a:latin typeface="+mn-lt"/>
              </a:rPr>
              <a:t>plug-ins</a:t>
            </a:r>
            <a:r>
              <a:rPr lang="es-ES" altLang="es-ES" sz="1400" dirty="0">
                <a:latin typeface="+mn-lt"/>
              </a:rPr>
              <a:t>, están diseñados para modularizar las características y ocultar los detalles de implementación detrás de interfaces, lo que promueve una buena separación de conceptos. Idealmente un módulo/componente por característica.</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Information</a:t>
            </a:r>
            <a:r>
              <a:rPr lang="es-ES" altLang="es-ES" sz="1400" b="1" dirty="0">
                <a:latin typeface="+mn-lt"/>
              </a:rPr>
              <a:t> </a:t>
            </a:r>
            <a:r>
              <a:rPr lang="es-ES" altLang="es-ES" sz="1400" b="1" dirty="0" err="1">
                <a:latin typeface="+mn-lt"/>
              </a:rPr>
              <a:t>hiding</a:t>
            </a:r>
            <a:r>
              <a:rPr lang="es-ES" altLang="es-ES" sz="1400" b="1" dirty="0">
                <a:latin typeface="+mn-lt"/>
              </a:rPr>
              <a:t>:</a:t>
            </a:r>
            <a:r>
              <a:rPr lang="es-ES" altLang="es-ES" sz="1400" dirty="0">
                <a:latin typeface="+mn-lt"/>
              </a:rPr>
              <a:t> Los componentes ocultan los detalles internos detrás de interfaces. La encapsulación es posible en muchos lenguajes, permitiendo que la implementación interna de un componente no sea visible para los usuarios del mismo.</a:t>
            </a:r>
          </a:p>
          <a:p>
            <a:pPr algn="just">
              <a:defRPr/>
            </a:pPr>
            <a:endParaRPr lang="es-ES" altLang="es-ES" sz="1400" b="1" dirty="0">
              <a:latin typeface="+mn-lt"/>
            </a:endParaRPr>
          </a:p>
          <a:p>
            <a:pPr algn="just">
              <a:defRPr/>
            </a:pPr>
            <a:r>
              <a:rPr lang="es-ES" sz="1400" b="1" i="0" dirty="0">
                <a:solidFill>
                  <a:srgbClr val="FFC000"/>
                </a:solidFill>
                <a:effectLst/>
                <a:latin typeface="Google Sans"/>
              </a:rPr>
              <a:t> ▨ </a:t>
            </a:r>
            <a:r>
              <a:rPr lang="es-ES" altLang="es-ES" sz="1400" b="1" dirty="0" err="1">
                <a:latin typeface="+mn-lt"/>
              </a:rPr>
              <a:t>Granularity</a:t>
            </a:r>
            <a:r>
              <a:rPr lang="es-ES" altLang="es-ES" sz="1400" b="1" dirty="0">
                <a:latin typeface="+mn-lt"/>
              </a:rPr>
              <a:t>:</a:t>
            </a:r>
            <a:r>
              <a:rPr lang="es-ES" altLang="es-ES" sz="1400" dirty="0">
                <a:latin typeface="+mn-lt"/>
              </a:rPr>
              <a:t> Al igual que los </a:t>
            </a:r>
            <a:r>
              <a:rPr lang="es-ES" altLang="es-ES" sz="1400" i="1" dirty="0" err="1">
                <a:latin typeface="+mn-lt"/>
              </a:rPr>
              <a:t>frameworks</a:t>
            </a:r>
            <a:r>
              <a:rPr lang="es-ES" altLang="es-ES" sz="1400" dirty="0">
                <a:latin typeface="+mn-lt"/>
              </a:rPr>
              <a:t>, los componentes pueden tener dificultades para manejar extensiones de granularidad fina o características transversales. Aunque los componentes permiten la </a:t>
            </a:r>
            <a:r>
              <a:rPr lang="es-ES" altLang="es-ES" sz="1400" dirty="0" err="1">
                <a:latin typeface="+mn-lt"/>
              </a:rPr>
              <a:t>modularización</a:t>
            </a:r>
            <a:r>
              <a:rPr lang="es-ES" altLang="es-ES" sz="1400" dirty="0">
                <a:latin typeface="+mn-lt"/>
              </a:rPr>
              <a:t> y la derivación de productos en tiempo de compilación, las extensiones finas y transversales requieren mucho código pegamento (</a:t>
            </a:r>
            <a:r>
              <a:rPr lang="es-ES" altLang="es-ES" sz="1400" i="1" dirty="0" err="1">
                <a:latin typeface="+mn-lt"/>
              </a:rPr>
              <a:t>glue</a:t>
            </a:r>
            <a:r>
              <a:rPr lang="es-ES" altLang="es-ES" sz="1400" i="1" dirty="0">
                <a:latin typeface="+mn-lt"/>
              </a:rPr>
              <a:t> </a:t>
            </a:r>
            <a:r>
              <a:rPr lang="es-ES" altLang="es-ES" sz="1400" i="1" dirty="0" err="1">
                <a:latin typeface="+mn-lt"/>
              </a:rPr>
              <a:t>code</a:t>
            </a:r>
            <a:r>
              <a:rPr lang="es-ES" altLang="es-ES" sz="1400" dirty="0">
                <a:latin typeface="+mn-lt"/>
              </a:rPr>
              <a:t>) y son complicadas de implementar, lo que reduce la eficacia en estos casos.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Uniformity</a:t>
            </a:r>
            <a:r>
              <a:rPr lang="es-ES" altLang="es-ES" sz="1400" b="1" dirty="0">
                <a:latin typeface="+mn-lt"/>
              </a:rPr>
              <a:t>:</a:t>
            </a:r>
            <a:r>
              <a:rPr lang="es-ES" altLang="es-ES" sz="1400" dirty="0">
                <a:latin typeface="+mn-lt"/>
              </a:rPr>
              <a:t> Los componentes pueden ser reutilizados en diferentes contextos, lo que fomenta una mayor uniformidad en comparación con los </a:t>
            </a:r>
            <a:r>
              <a:rPr lang="es-ES" altLang="es-ES" sz="1400" i="1" dirty="0" err="1">
                <a:latin typeface="+mn-lt"/>
              </a:rPr>
              <a:t>plug-ins</a:t>
            </a:r>
            <a:r>
              <a:rPr lang="es-ES" altLang="es-ES" sz="1400" dirty="0">
                <a:latin typeface="+mn-lt"/>
              </a:rPr>
              <a:t>. La modularidad de los componentes permite un desarrollo automatizado y consistente, incluso si la encapsulación es más débil en algunos casos, se pueden lograr soluciones uniformes en artefactos no relacionados con el código, como gramáticas y documentos de diseño.</a:t>
            </a:r>
            <a:endParaRPr lang="es-ES" sz="1400" b="1" i="1" kern="0" dirty="0">
              <a:solidFill>
                <a:srgbClr val="0000FF"/>
              </a:solidFill>
              <a:latin typeface="+mn-lt"/>
            </a:endParaRPr>
          </a:p>
        </p:txBody>
      </p:sp>
    </p:spTree>
    <p:extLst>
      <p:ext uri="{BB962C8B-B14F-4D97-AF65-F5344CB8AC3E}">
        <p14:creationId xmlns:p14="http://schemas.microsoft.com/office/powerpoint/2010/main" val="1683016854"/>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E06BCA4-D275-4A77-8BCE-4F7B227D3084}"/>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27DF855D-9C68-460B-876F-1ED3C3A90904}"/>
              </a:ext>
            </a:extLst>
          </p:cNvPr>
          <p:cNvSpPr txBox="1"/>
          <p:nvPr/>
        </p:nvSpPr>
        <p:spPr>
          <a:xfrm>
            <a:off x="-16728" y="1124744"/>
            <a:ext cx="4355976" cy="2585323"/>
          </a:xfrm>
          <a:prstGeom prst="rect">
            <a:avLst/>
          </a:prstGeom>
          <a:noFill/>
        </p:spPr>
        <p:txBody>
          <a:bodyPr wrap="square">
            <a:spAutoFit/>
          </a:bodyPr>
          <a:lstStyle/>
          <a:p>
            <a:pPr algn="just">
              <a:defRPr/>
            </a:pPr>
            <a:r>
              <a:rPr lang="es-ES" altLang="es-ES" b="1" i="1" dirty="0" err="1">
                <a:solidFill>
                  <a:srgbClr val="0000FF"/>
                </a:solidFill>
                <a:latin typeface="+mn-lt"/>
              </a:rPr>
              <a:t>Variability</a:t>
            </a:r>
            <a:r>
              <a:rPr lang="es-ES" altLang="es-ES" b="1" i="1" dirty="0">
                <a:solidFill>
                  <a:srgbClr val="0000FF"/>
                </a:solidFill>
                <a:latin typeface="+mn-lt"/>
              </a:rPr>
              <a:t> </a:t>
            </a:r>
            <a:r>
              <a:rPr lang="es-ES" altLang="es-ES" dirty="0">
                <a:solidFill>
                  <a:srgbClr val="0000FF"/>
                </a:solidFill>
                <a:latin typeface="+mn-lt"/>
              </a:rPr>
              <a:t>(Variabilidad): </a:t>
            </a:r>
            <a:r>
              <a:rPr lang="es-ES" kern="0" dirty="0">
                <a:latin typeface="+mn-lt"/>
              </a:rPr>
              <a:t>La variabilidad es la capacidad de derivar diferentes productos a partir de un conjunto común de artefactos.</a:t>
            </a:r>
          </a:p>
          <a:p>
            <a:pPr algn="just">
              <a:defRPr/>
            </a:pPr>
            <a:endParaRPr lang="es-ES" altLang="es-ES" b="1" i="1" dirty="0">
              <a:solidFill>
                <a:srgbClr val="0000FF"/>
              </a:solidFill>
              <a:latin typeface="+mn-lt"/>
            </a:endParaRPr>
          </a:p>
          <a:p>
            <a:pPr algn="just">
              <a:defRPr/>
            </a:pPr>
            <a:r>
              <a:rPr lang="es-ES" altLang="es-ES" b="1" i="1" dirty="0" err="1">
                <a:solidFill>
                  <a:srgbClr val="0000FF"/>
                </a:solidFill>
                <a:latin typeface="+mn-lt"/>
              </a:rPr>
              <a:t>Variability</a:t>
            </a:r>
            <a:r>
              <a:rPr lang="es-ES" altLang="es-ES" b="1" i="1" dirty="0">
                <a:solidFill>
                  <a:srgbClr val="0000FF"/>
                </a:solidFill>
                <a:latin typeface="+mn-lt"/>
              </a:rPr>
              <a:t> </a:t>
            </a:r>
            <a:r>
              <a:rPr lang="es-ES" altLang="es-ES" b="1" i="1" dirty="0" err="1">
                <a:solidFill>
                  <a:srgbClr val="0000FF"/>
                </a:solidFill>
                <a:latin typeface="+mn-lt"/>
              </a:rPr>
              <a:t>Implementation</a:t>
            </a:r>
            <a:r>
              <a:rPr lang="es-ES" altLang="es-ES" b="1" i="1" dirty="0">
                <a:solidFill>
                  <a:srgbClr val="0000FF"/>
                </a:solidFill>
                <a:latin typeface="+mn-lt"/>
              </a:rPr>
              <a:t> </a:t>
            </a:r>
            <a:r>
              <a:rPr lang="es-ES" altLang="es-ES" dirty="0">
                <a:solidFill>
                  <a:srgbClr val="0000FF"/>
                </a:solidFill>
                <a:latin typeface="+mn-lt"/>
              </a:rPr>
              <a:t>(Implementación de la variabilidad): </a:t>
            </a:r>
            <a:r>
              <a:rPr lang="es-ES" kern="0" dirty="0">
                <a:latin typeface="+mn-lt"/>
              </a:rPr>
              <a:t>Proceso de implementar artefactos variables que permitan la generación de múltiples productos reutilizando una base común.</a:t>
            </a:r>
          </a:p>
        </p:txBody>
      </p:sp>
      <p:pic>
        <p:nvPicPr>
          <p:cNvPr id="1026" name="Picture 2" descr="implementación de un artefacto software con variabilidad">
            <a:extLst>
              <a:ext uri="{FF2B5EF4-FFF2-40B4-BE49-F238E27FC236}">
                <a16:creationId xmlns:a16="http://schemas.microsoft.com/office/drawing/2014/main" id="{D2E06CDF-0E83-40D6-8693-79E149F7C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288" y="1124744"/>
            <a:ext cx="4205149" cy="420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652796"/>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Components</a:t>
            </a:r>
            <a:r>
              <a:rPr lang="es-ES" altLang="es-ES" sz="2400" b="1" i="1" dirty="0">
                <a:solidFill>
                  <a:srgbClr val="0000FF"/>
                </a:solidFill>
                <a:latin typeface="+mn-lt"/>
              </a:rPr>
              <a:t> and </a:t>
            </a:r>
            <a:r>
              <a:rPr lang="es-ES" altLang="es-ES" sz="2400" b="1" i="1" dirty="0" err="1">
                <a:solidFill>
                  <a:srgbClr val="0000FF"/>
                </a:solidFill>
                <a:latin typeface="+mn-lt"/>
              </a:rPr>
              <a:t>Services</a:t>
            </a:r>
            <a:r>
              <a:rPr lang="es-ES" altLang="es-ES" sz="2400" b="1" i="1" dirty="0">
                <a:solidFill>
                  <a:srgbClr val="0000FF"/>
                </a:solidFill>
                <a:latin typeface="+mn-lt"/>
              </a:rPr>
              <a:t> </a:t>
            </a:r>
            <a:r>
              <a:rPr lang="es-ES" altLang="es-ES" sz="2400" b="1" dirty="0">
                <a:solidFill>
                  <a:srgbClr val="0000FF"/>
                </a:solidFill>
                <a:latin typeface="+mn-lt"/>
              </a:rPr>
              <a:t>(Componentes y Servicios)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6896" y="1179413"/>
            <a:ext cx="9144000" cy="5262979"/>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 Load-time, Run-time</a:t>
            </a:r>
          </a:p>
          <a:p>
            <a:pPr marL="342900" indent="-342900" algn="just">
              <a:buFont typeface="Arial" panose="020B0604020202020204" pitchFamily="34" charset="0"/>
              <a:buChar char="•"/>
              <a:defRPr/>
            </a:pPr>
            <a:r>
              <a:rPr lang="en-US" altLang="es-ES" sz="1600" dirty="0">
                <a:latin typeface="+mn-lt"/>
              </a:rPr>
              <a:t>Technology: </a:t>
            </a:r>
            <a:r>
              <a:rPr lang="en-US" altLang="es-ES" sz="1600" b="1" dirty="0">
                <a:latin typeface="+mn-lt"/>
              </a:rPr>
              <a:t>Language-based, Tool-based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Técnica de implementación bien conocida y establecida.</a:t>
            </a:r>
          </a:p>
          <a:p>
            <a:pPr marL="285750" indent="-285750" algn="just">
              <a:buFont typeface="Arial" panose="020B0604020202020204" pitchFamily="34" charset="0"/>
              <a:buChar char="•"/>
              <a:defRPr/>
            </a:pPr>
            <a:r>
              <a:rPr lang="es-ES" sz="1600" kern="0" dirty="0">
                <a:latin typeface="+mn-lt"/>
              </a:rPr>
              <a:t>Personalización estática, desplegando solo características seleccionadas. </a:t>
            </a:r>
          </a:p>
          <a:p>
            <a:pPr marL="285750" indent="-285750" algn="just">
              <a:buFont typeface="Arial" panose="020B0604020202020204" pitchFamily="34" charset="0"/>
              <a:buChar char="•"/>
              <a:defRPr/>
            </a:pPr>
            <a:r>
              <a:rPr lang="es-ES" sz="1600" kern="0" dirty="0">
                <a:latin typeface="+mn-lt"/>
              </a:rPr>
              <a:t>Separación de conceptos, ocultación de información y trazabilidad de características.</a:t>
            </a:r>
          </a:p>
          <a:p>
            <a:pPr marL="285750" indent="-285750" algn="just">
              <a:buFont typeface="Arial" panose="020B0604020202020204" pitchFamily="34" charset="0"/>
              <a:buChar char="•"/>
              <a:defRPr/>
            </a:pPr>
            <a:r>
              <a:rPr lang="es-ES" sz="1600" kern="0" dirty="0">
                <a:latin typeface="+mn-lt"/>
              </a:rPr>
              <a:t>Reutilización dentro y fuera de la SPL.</a:t>
            </a:r>
          </a:p>
          <a:p>
            <a:pPr marL="285750" indent="-285750" algn="just">
              <a:buFont typeface="Arial" panose="020B0604020202020204" pitchFamily="34" charset="0"/>
              <a:buChar char="•"/>
              <a:defRPr/>
            </a:pPr>
            <a:r>
              <a:rPr lang="es-ES" sz="1600" kern="0" dirty="0">
                <a:latin typeface="+mn-lt"/>
              </a:rPr>
              <a:t>Reutilización de implementaciones de terceros.</a:t>
            </a:r>
          </a:p>
          <a:p>
            <a:pPr marL="285750" indent="-285750" algn="just">
              <a:buFont typeface="Arial" panose="020B0604020202020204" pitchFamily="34" charset="0"/>
              <a:buChar char="•"/>
              <a:defRPr/>
            </a:pPr>
            <a:r>
              <a:rPr lang="es-ES" sz="1600" kern="0" dirty="0">
                <a:latin typeface="+mn-lt"/>
              </a:rPr>
              <a:t>Reutilización en entornos distribuidos, incluso con características mantenidas y ejecutadas por terceros (especialmente servicios).</a:t>
            </a:r>
          </a:p>
          <a:p>
            <a:pPr marL="285750" indent="-285750" algn="just">
              <a:buFont typeface="Arial" panose="020B0604020202020204" pitchFamily="34" charset="0"/>
              <a:buChar char="•"/>
              <a:defRPr/>
            </a:pPr>
            <a:r>
              <a:rPr lang="es-ES" sz="1600" kern="0" dirty="0">
                <a:latin typeface="+mn-lt"/>
              </a:rPr>
              <a:t>Aplicación uniforme a muchos lenguajes.</a:t>
            </a:r>
          </a:p>
          <a:p>
            <a:pPr marL="285750" indent="-285750" algn="just">
              <a:buFont typeface="Arial" panose="020B0604020202020204" pitchFamily="34" charset="0"/>
              <a:buChar char="•"/>
              <a:defRPr/>
            </a:pPr>
            <a:endParaRPr lang="es-ES" sz="1600" b="1" kern="0" dirty="0">
              <a:solidFill>
                <a:srgbClr val="C00000"/>
              </a:solidFill>
              <a:latin typeface="+mn-lt"/>
            </a:endParaRP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No hay derivación automatizada de productos, es necesario el código de enlace.</a:t>
            </a:r>
          </a:p>
          <a:p>
            <a:pPr marL="285750" indent="-285750" algn="just">
              <a:buFont typeface="Arial" panose="020B0604020202020204" pitchFamily="34" charset="0"/>
              <a:buChar char="•"/>
              <a:defRPr/>
            </a:pPr>
            <a:r>
              <a:rPr lang="es-ES" sz="1600" kern="0" dirty="0">
                <a:latin typeface="+mn-lt"/>
              </a:rPr>
              <a:t>Evolución difícil.</a:t>
            </a:r>
          </a:p>
          <a:p>
            <a:pPr marL="285750" indent="-285750" algn="just">
              <a:buFont typeface="Arial" panose="020B0604020202020204" pitchFamily="34" charset="0"/>
              <a:buChar char="•"/>
              <a:defRPr/>
            </a:pPr>
            <a:r>
              <a:rPr lang="es-ES" sz="1600" kern="0" dirty="0">
                <a:latin typeface="+mn-lt"/>
              </a:rPr>
              <a:t>Sobrecarga potencial en desarrollo, tiempo de ejecución y tamaño.</a:t>
            </a:r>
          </a:p>
          <a:p>
            <a:pPr marL="285750" indent="-285750" algn="just">
              <a:buFont typeface="Arial" panose="020B0604020202020204" pitchFamily="34" charset="0"/>
              <a:buChar char="•"/>
              <a:defRPr/>
            </a:pPr>
            <a:r>
              <a:rPr lang="es-ES" sz="1600" kern="0" dirty="0">
                <a:latin typeface="+mn-lt"/>
              </a:rPr>
              <a:t>Planificación previa necesaria para dimensionar los componentes.</a:t>
            </a:r>
          </a:p>
          <a:p>
            <a:pPr marL="285750" indent="-285750" algn="just">
              <a:buFont typeface="Arial" panose="020B0604020202020204" pitchFamily="34" charset="0"/>
              <a:buChar char="•"/>
              <a:defRPr/>
            </a:pPr>
            <a:r>
              <a:rPr lang="es-ES" sz="1600" kern="0" dirty="0">
                <a:latin typeface="+mn-lt"/>
              </a:rPr>
              <a:t>No es adecuado para características de grano fino y transversales.</a:t>
            </a:r>
          </a:p>
        </p:txBody>
      </p:sp>
    </p:spTree>
    <p:extLst>
      <p:ext uri="{BB962C8B-B14F-4D97-AF65-F5344CB8AC3E}">
        <p14:creationId xmlns:p14="http://schemas.microsoft.com/office/powerpoint/2010/main" val="786213964"/>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76520" y="2847175"/>
            <a:ext cx="4831737"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63938703"/>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Version</a:t>
            </a:r>
            <a:r>
              <a:rPr lang="es-ES" altLang="es-ES" sz="2400" b="1" i="1" dirty="0">
                <a:solidFill>
                  <a:srgbClr val="0000FF"/>
                </a:solidFill>
                <a:latin typeface="+mn-lt"/>
              </a:rPr>
              <a:t>-Control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Control de Versiones)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2585323"/>
          </a:xfrm>
          <a:prstGeom prst="rect">
            <a:avLst/>
          </a:prstGeom>
          <a:noFill/>
        </p:spPr>
        <p:txBody>
          <a:bodyPr wrap="square">
            <a:spAutoFit/>
          </a:bodyPr>
          <a:lstStyle/>
          <a:p>
            <a:pPr algn="just">
              <a:defRPr/>
            </a:pPr>
            <a:r>
              <a:rPr lang="es-ES" sz="1800" kern="0" dirty="0">
                <a:latin typeface="+mn-lt"/>
              </a:rPr>
              <a:t>Herramientas para rastrear cambios en el código y gestionar variantes mediante ramas y fusiones.</a:t>
            </a:r>
          </a:p>
          <a:p>
            <a:pPr algn="just">
              <a:defRPr/>
            </a:pPr>
            <a:endParaRPr lang="es-ES" sz="1800" kern="0" dirty="0">
              <a:latin typeface="+mn-lt"/>
            </a:endParaRPr>
          </a:p>
          <a:p>
            <a:pPr algn="just">
              <a:defRPr/>
            </a:pPr>
            <a:r>
              <a:rPr lang="es-ES" sz="1800" u="sng" kern="0" dirty="0">
                <a:latin typeface="+mn-lt"/>
              </a:rPr>
              <a:t>Ejemplos:</a:t>
            </a:r>
            <a:r>
              <a:rPr lang="es-ES" sz="1800" kern="0" dirty="0">
                <a:latin typeface="+mn-lt"/>
              </a:rPr>
              <a:t> CVS, </a:t>
            </a:r>
            <a:r>
              <a:rPr lang="es-ES" sz="1800" kern="0" dirty="0" err="1">
                <a:latin typeface="+mn-lt"/>
              </a:rPr>
              <a:t>Subversion</a:t>
            </a:r>
            <a:r>
              <a:rPr lang="es-ES" sz="1800" kern="0" dirty="0">
                <a:latin typeface="+mn-lt"/>
              </a:rPr>
              <a:t>, </a:t>
            </a:r>
            <a:r>
              <a:rPr lang="es-ES" sz="1800" kern="0" dirty="0" err="1">
                <a:latin typeface="+mn-lt"/>
              </a:rPr>
              <a:t>Perforce</a:t>
            </a:r>
            <a:r>
              <a:rPr lang="es-ES" sz="1800" kern="0" dirty="0">
                <a:latin typeface="+mn-lt"/>
              </a:rPr>
              <a:t>, Visual SourceSafe, </a:t>
            </a:r>
            <a:r>
              <a:rPr lang="es-ES" sz="1800" kern="0" dirty="0" err="1">
                <a:latin typeface="+mn-lt"/>
              </a:rPr>
              <a:t>git</a:t>
            </a:r>
            <a:r>
              <a:rPr lang="es-ES" sz="1800" kern="0" dirty="0">
                <a:latin typeface="+mn-lt"/>
              </a:rPr>
              <a:t>, Mercurial.</a:t>
            </a:r>
          </a:p>
          <a:p>
            <a:pPr algn="just">
              <a:defRPr/>
            </a:pPr>
            <a:endParaRPr lang="es-ES" sz="1800" u="sng" kern="0" dirty="0">
              <a:latin typeface="+mn-lt"/>
            </a:endParaRPr>
          </a:p>
          <a:p>
            <a:pPr algn="just">
              <a:defRPr/>
            </a:pPr>
            <a:r>
              <a:rPr lang="es-ES" sz="1800" u="sng" kern="0" dirty="0">
                <a:latin typeface="+mn-lt"/>
              </a:rPr>
              <a:t>Conceptos:</a:t>
            </a:r>
            <a:endParaRPr lang="es-ES" b="1" i="1" kern="0" dirty="0">
              <a:solidFill>
                <a:srgbClr val="0000FF"/>
              </a:solidFill>
              <a:latin typeface="+mn-lt"/>
            </a:endParaRPr>
          </a:p>
          <a:p>
            <a:pPr marL="285750" indent="-285750" algn="just">
              <a:buFont typeface="Arial" panose="020B0604020202020204" pitchFamily="34" charset="0"/>
              <a:buChar char="•"/>
              <a:defRPr/>
            </a:pPr>
            <a:r>
              <a:rPr lang="es-ES" b="1" i="1" kern="0" dirty="0" err="1">
                <a:solidFill>
                  <a:srgbClr val="0000FF"/>
                </a:solidFill>
                <a:latin typeface="+mn-lt"/>
              </a:rPr>
              <a:t>Revision</a:t>
            </a:r>
            <a:r>
              <a:rPr lang="es-ES" b="1" i="1" kern="0" dirty="0">
                <a:solidFill>
                  <a:srgbClr val="0000FF"/>
                </a:solidFill>
                <a:latin typeface="+mn-lt"/>
              </a:rPr>
              <a:t> </a:t>
            </a:r>
            <a:r>
              <a:rPr lang="es-ES" kern="0" dirty="0">
                <a:solidFill>
                  <a:srgbClr val="0000FF"/>
                </a:solidFill>
                <a:latin typeface="+mn-lt"/>
              </a:rPr>
              <a:t>(revisión): </a:t>
            </a:r>
            <a:r>
              <a:rPr lang="es-ES" kern="0" dirty="0">
                <a:latin typeface="+mn-lt"/>
              </a:rPr>
              <a:t>Describe variaciones ordenadas a lo largo del tiempo.</a:t>
            </a:r>
          </a:p>
          <a:p>
            <a:pPr marL="285750" indent="-285750" algn="just">
              <a:buFont typeface="Arial" panose="020B0604020202020204" pitchFamily="34" charset="0"/>
              <a:buChar char="•"/>
              <a:defRPr/>
            </a:pPr>
            <a:r>
              <a:rPr lang="es-ES" sz="1800" b="1" i="1" kern="0" dirty="0" err="1">
                <a:solidFill>
                  <a:srgbClr val="0000FF"/>
                </a:solidFill>
                <a:latin typeface="+mn-lt"/>
              </a:rPr>
              <a:t>Release</a:t>
            </a:r>
            <a:r>
              <a:rPr lang="es-ES" sz="1800" b="1" i="1" kern="0" dirty="0">
                <a:solidFill>
                  <a:srgbClr val="0000FF"/>
                </a:solidFill>
                <a:latin typeface="+mn-lt"/>
              </a:rPr>
              <a:t> </a:t>
            </a:r>
            <a:r>
              <a:rPr lang="es-ES" sz="1800" kern="0" dirty="0">
                <a:solidFill>
                  <a:srgbClr val="0000FF"/>
                </a:solidFill>
                <a:latin typeface="+mn-lt"/>
              </a:rPr>
              <a:t>(lanzamiento): </a:t>
            </a:r>
            <a:r>
              <a:rPr lang="es-ES" sz="1800" kern="0" dirty="0">
                <a:latin typeface="+mn-lt"/>
              </a:rPr>
              <a:t>Es una revisión específicamente nombrada. </a:t>
            </a:r>
          </a:p>
          <a:p>
            <a:pPr marL="285750" indent="-285750" algn="just">
              <a:buFont typeface="Arial" panose="020B0604020202020204" pitchFamily="34" charset="0"/>
              <a:buChar char="•"/>
              <a:defRPr/>
            </a:pPr>
            <a:r>
              <a:rPr lang="es-ES" sz="1800" b="1" i="1" kern="0" dirty="0" err="1">
                <a:solidFill>
                  <a:srgbClr val="0000FF"/>
                </a:solidFill>
                <a:latin typeface="+mn-lt"/>
              </a:rPr>
              <a:t>Variant</a:t>
            </a:r>
            <a:r>
              <a:rPr lang="es-ES" sz="1800" b="1" i="1" kern="0" dirty="0">
                <a:solidFill>
                  <a:srgbClr val="0000FF"/>
                </a:solidFill>
                <a:latin typeface="+mn-lt"/>
              </a:rPr>
              <a:t> </a:t>
            </a:r>
            <a:r>
              <a:rPr lang="es-ES" sz="1800" kern="0" dirty="0">
                <a:solidFill>
                  <a:srgbClr val="0000FF"/>
                </a:solidFill>
                <a:latin typeface="+mn-lt"/>
              </a:rPr>
              <a:t>(variante): </a:t>
            </a:r>
            <a:r>
              <a:rPr lang="es-ES" sz="1800" kern="0" dirty="0">
                <a:latin typeface="+mn-lt"/>
              </a:rPr>
              <a:t>Describe variaciones intencionales que existen en paralelo.</a:t>
            </a:r>
          </a:p>
          <a:p>
            <a:pPr marL="285750" indent="-285750" algn="just">
              <a:buFont typeface="Arial" panose="020B0604020202020204" pitchFamily="34" charset="0"/>
              <a:buChar char="•"/>
              <a:defRPr/>
            </a:pPr>
            <a:r>
              <a:rPr lang="es-ES" sz="1800" b="1" i="1" kern="0" dirty="0" err="1">
                <a:solidFill>
                  <a:srgbClr val="0000FF"/>
                </a:solidFill>
                <a:latin typeface="+mn-lt"/>
              </a:rPr>
              <a:t>Version</a:t>
            </a:r>
            <a:r>
              <a:rPr lang="es-ES" sz="1800" b="1" i="1" kern="0" dirty="0">
                <a:solidFill>
                  <a:srgbClr val="0000FF"/>
                </a:solidFill>
                <a:latin typeface="+mn-lt"/>
              </a:rPr>
              <a:t> </a:t>
            </a:r>
            <a:r>
              <a:rPr lang="es-ES" sz="1800" kern="0" dirty="0">
                <a:solidFill>
                  <a:srgbClr val="0000FF"/>
                </a:solidFill>
                <a:latin typeface="+mn-lt"/>
              </a:rPr>
              <a:t>(versión): </a:t>
            </a:r>
            <a:r>
              <a:rPr lang="es-ES" sz="1800" kern="0" dirty="0">
                <a:latin typeface="+mn-lt"/>
              </a:rPr>
              <a:t>Abarca tanto revisiones como variantes.</a:t>
            </a:r>
            <a:endParaRPr lang="es-ES" kern="0" dirty="0">
              <a:latin typeface="+mn-lt"/>
            </a:endParaRPr>
          </a:p>
        </p:txBody>
      </p:sp>
      <p:pic>
        <p:nvPicPr>
          <p:cNvPr id="4" name="Imagen 3">
            <a:extLst>
              <a:ext uri="{FF2B5EF4-FFF2-40B4-BE49-F238E27FC236}">
                <a16:creationId xmlns:a16="http://schemas.microsoft.com/office/drawing/2014/main" id="{B940C8CE-96C6-464B-B3C2-B872E14E973B}"/>
              </a:ext>
            </a:extLst>
          </p:cNvPr>
          <p:cNvPicPr>
            <a:picLocks noChangeAspect="1"/>
          </p:cNvPicPr>
          <p:nvPr/>
        </p:nvPicPr>
        <p:blipFill>
          <a:blip r:embed="rId2"/>
          <a:stretch>
            <a:fillRect/>
          </a:stretch>
        </p:blipFill>
        <p:spPr>
          <a:xfrm>
            <a:off x="1979712" y="3758606"/>
            <a:ext cx="4894747" cy="2861544"/>
          </a:xfrm>
          <a:prstGeom prst="rect">
            <a:avLst/>
          </a:prstGeom>
        </p:spPr>
      </p:pic>
    </p:spTree>
    <p:extLst>
      <p:ext uri="{BB962C8B-B14F-4D97-AF65-F5344CB8AC3E}">
        <p14:creationId xmlns:p14="http://schemas.microsoft.com/office/powerpoint/2010/main" val="439198370"/>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Version</a:t>
            </a:r>
            <a:r>
              <a:rPr lang="es-ES" altLang="es-ES" sz="2400" b="1" i="1" dirty="0">
                <a:solidFill>
                  <a:srgbClr val="0000FF"/>
                </a:solidFill>
                <a:latin typeface="+mn-lt"/>
              </a:rPr>
              <a:t>-Control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Control de Versiones)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3416320"/>
          </a:xfrm>
          <a:prstGeom prst="rect">
            <a:avLst/>
          </a:prstGeom>
          <a:noFill/>
        </p:spPr>
        <p:txBody>
          <a:bodyPr wrap="square">
            <a:spAutoFit/>
          </a:bodyPr>
          <a:lstStyle/>
          <a:p>
            <a:pPr algn="just">
              <a:defRPr/>
            </a:pPr>
            <a:r>
              <a:rPr lang="es-ES" sz="1800" u="sng" kern="0" dirty="0">
                <a:latin typeface="+mn-lt"/>
              </a:rPr>
              <a:t>Uso de ramas:</a:t>
            </a:r>
            <a:endParaRPr lang="es-ES" b="1" i="1" kern="0" dirty="0">
              <a:solidFill>
                <a:srgbClr val="0000FF"/>
              </a:solidFill>
              <a:latin typeface="+mn-lt"/>
            </a:endParaRPr>
          </a:p>
          <a:p>
            <a:pPr marL="285750" indent="-285750" algn="just">
              <a:buFont typeface="Arial" panose="020B0604020202020204" pitchFamily="34" charset="0"/>
              <a:buChar char="•"/>
              <a:defRPr/>
            </a:pPr>
            <a:r>
              <a:rPr lang="es-ES" b="1" i="1" kern="0" dirty="0">
                <a:solidFill>
                  <a:srgbClr val="0000FF"/>
                </a:solidFill>
                <a:latin typeface="+mn-lt"/>
              </a:rPr>
              <a:t>Ramas de desarrollo:</a:t>
            </a:r>
            <a:r>
              <a:rPr lang="es-ES" kern="0" dirty="0">
                <a:solidFill>
                  <a:srgbClr val="0000FF"/>
                </a:solidFill>
                <a:latin typeface="+mn-lt"/>
              </a:rPr>
              <a:t> </a:t>
            </a:r>
            <a:r>
              <a:rPr lang="es-ES" kern="0" dirty="0">
                <a:latin typeface="+mn-lt"/>
              </a:rPr>
              <a:t>La rama principal en la que ocurre la mayor parte del desarrollo del proyecto.</a:t>
            </a:r>
          </a:p>
          <a:p>
            <a:pPr marL="285750" indent="-285750" algn="just">
              <a:buFont typeface="Arial" panose="020B0604020202020204" pitchFamily="34" charset="0"/>
              <a:buChar char="•"/>
              <a:defRPr/>
            </a:pPr>
            <a:r>
              <a:rPr lang="es-ES" b="1" i="1" kern="0" dirty="0">
                <a:solidFill>
                  <a:srgbClr val="0000FF"/>
                </a:solidFill>
                <a:latin typeface="+mn-lt"/>
              </a:rPr>
              <a:t>Ramas de lanzamiento:</a:t>
            </a:r>
            <a:r>
              <a:rPr lang="es-ES" kern="0" dirty="0">
                <a:solidFill>
                  <a:srgbClr val="0000FF"/>
                </a:solidFill>
                <a:latin typeface="+mn-lt"/>
              </a:rPr>
              <a:t> </a:t>
            </a:r>
            <a:r>
              <a:rPr lang="es-ES" kern="0" dirty="0">
                <a:latin typeface="+mn-lt"/>
              </a:rPr>
              <a:t>Se crea una rama separada para cada lanzamiento planificado (ej. </a:t>
            </a:r>
            <a:r>
              <a:rPr lang="es-ES" kern="0" dirty="0" err="1">
                <a:latin typeface="+mn-lt"/>
              </a:rPr>
              <a:t>Release</a:t>
            </a:r>
            <a:r>
              <a:rPr lang="es-ES" kern="0" dirty="0">
                <a:latin typeface="+mn-lt"/>
              </a:rPr>
              <a:t> 1 y </a:t>
            </a:r>
            <a:r>
              <a:rPr lang="es-ES" kern="0" dirty="0" err="1">
                <a:latin typeface="+mn-lt"/>
              </a:rPr>
              <a:t>Release</a:t>
            </a:r>
            <a:r>
              <a:rPr lang="es-ES" kern="0" dirty="0">
                <a:latin typeface="+mn-lt"/>
              </a:rPr>
              <a:t> 2), permitiendo que el desarrollo diario no interfiera en la estabilización de una versión específica.</a:t>
            </a:r>
          </a:p>
          <a:p>
            <a:pPr marL="285750" indent="-285750" algn="just">
              <a:buFont typeface="Arial" panose="020B0604020202020204" pitchFamily="34" charset="0"/>
              <a:buChar char="•"/>
              <a:defRPr/>
            </a:pPr>
            <a:r>
              <a:rPr lang="es-ES" b="1" i="1" kern="0" dirty="0">
                <a:solidFill>
                  <a:srgbClr val="0000FF"/>
                </a:solidFill>
                <a:latin typeface="+mn-lt"/>
              </a:rPr>
              <a:t>Ramas de características:</a:t>
            </a:r>
            <a:r>
              <a:rPr lang="es-ES" kern="0" dirty="0">
                <a:solidFill>
                  <a:srgbClr val="0000FF"/>
                </a:solidFill>
                <a:latin typeface="+mn-lt"/>
              </a:rPr>
              <a:t> </a:t>
            </a:r>
            <a:r>
              <a:rPr lang="es-ES" kern="0" dirty="0">
                <a:latin typeface="+mn-lt"/>
              </a:rPr>
              <a:t>Se desarrollan bloques más grandes de funcionalidad en ramas separadas, especialmente para proyectos largos o arriesgados. Una vez terminada la implementación de una característica, se fusiona con otra rama. </a:t>
            </a:r>
          </a:p>
          <a:p>
            <a:pPr marL="285750" indent="-285750" algn="just">
              <a:buFont typeface="Arial" panose="020B0604020202020204" pitchFamily="34" charset="0"/>
              <a:buChar char="•"/>
              <a:defRPr/>
            </a:pPr>
            <a:r>
              <a:rPr lang="es-ES" b="1" i="1" kern="0" dirty="0">
                <a:solidFill>
                  <a:srgbClr val="0000FF"/>
                </a:solidFill>
                <a:latin typeface="+mn-lt"/>
              </a:rPr>
              <a:t>Ramas de corrección de errores:</a:t>
            </a:r>
            <a:r>
              <a:rPr lang="es-ES" kern="0" dirty="0">
                <a:solidFill>
                  <a:srgbClr val="0000FF"/>
                </a:solidFill>
                <a:latin typeface="+mn-lt"/>
              </a:rPr>
              <a:t> </a:t>
            </a:r>
            <a:r>
              <a:rPr lang="es-ES" kern="0" dirty="0">
                <a:latin typeface="+mn-lt"/>
              </a:rPr>
              <a:t>Al igual que las ramas de características, se desarrollan en ramas separadas y luego se fusionan en las ramas correspondientes de lanzamiento y desarrollo.</a:t>
            </a:r>
          </a:p>
        </p:txBody>
      </p:sp>
      <p:pic>
        <p:nvPicPr>
          <p:cNvPr id="9" name="Imagen 8">
            <a:extLst>
              <a:ext uri="{FF2B5EF4-FFF2-40B4-BE49-F238E27FC236}">
                <a16:creationId xmlns:a16="http://schemas.microsoft.com/office/drawing/2014/main" id="{53C0CA3C-6D40-4B06-9054-2925C81438F1}"/>
              </a:ext>
            </a:extLst>
          </p:cNvPr>
          <p:cNvPicPr>
            <a:picLocks noChangeAspect="1"/>
          </p:cNvPicPr>
          <p:nvPr/>
        </p:nvPicPr>
        <p:blipFill>
          <a:blip r:embed="rId2"/>
          <a:stretch>
            <a:fillRect/>
          </a:stretch>
        </p:blipFill>
        <p:spPr>
          <a:xfrm>
            <a:off x="1949692" y="4293096"/>
            <a:ext cx="4826385" cy="2449016"/>
          </a:xfrm>
          <a:prstGeom prst="rect">
            <a:avLst/>
          </a:prstGeom>
        </p:spPr>
      </p:pic>
      <p:sp>
        <p:nvSpPr>
          <p:cNvPr id="12" name="CuadroTexto 11">
            <a:extLst>
              <a:ext uri="{FF2B5EF4-FFF2-40B4-BE49-F238E27FC236}">
                <a16:creationId xmlns:a16="http://schemas.microsoft.com/office/drawing/2014/main" id="{161A291C-CDE8-443D-A534-9BEFCF4E58DD}"/>
              </a:ext>
            </a:extLst>
          </p:cNvPr>
          <p:cNvSpPr txBox="1"/>
          <p:nvPr/>
        </p:nvSpPr>
        <p:spPr>
          <a:xfrm>
            <a:off x="7023934" y="5229200"/>
            <a:ext cx="1872208" cy="1200329"/>
          </a:xfrm>
          <a:prstGeom prst="rect">
            <a:avLst/>
          </a:prstGeom>
          <a:noFill/>
        </p:spPr>
        <p:txBody>
          <a:bodyPr wrap="square">
            <a:spAutoFit/>
          </a:bodyPr>
          <a:lstStyle/>
          <a:p>
            <a:pPr algn="just">
              <a:defRPr/>
            </a:pPr>
            <a:r>
              <a:rPr lang="es-ES" kern="0" dirty="0">
                <a:latin typeface="+mn-lt"/>
              </a:rPr>
              <a:t>Cada rama puede finalizarse cuando ya no sea necesaria. </a:t>
            </a:r>
          </a:p>
        </p:txBody>
      </p:sp>
    </p:spTree>
    <p:extLst>
      <p:ext uri="{BB962C8B-B14F-4D97-AF65-F5344CB8AC3E}">
        <p14:creationId xmlns:p14="http://schemas.microsoft.com/office/powerpoint/2010/main" val="1884700166"/>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Version</a:t>
            </a:r>
            <a:r>
              <a:rPr lang="es-ES" altLang="es-ES" sz="2400" b="1" i="1" dirty="0">
                <a:solidFill>
                  <a:srgbClr val="0000FF"/>
                </a:solidFill>
                <a:latin typeface="+mn-lt"/>
              </a:rPr>
              <a:t>-Control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Control de Versiones)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3970318"/>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C00000"/>
                </a:solidFill>
                <a:latin typeface="+mn-lt"/>
              </a:rPr>
              <a:t>Desventaja de ramas específicas para clientes: </a:t>
            </a:r>
            <a:r>
              <a:rPr lang="es-ES" kern="0" dirty="0">
                <a:latin typeface="+mn-lt"/>
              </a:rPr>
              <a:t>Requiere una rama personalizada para cada cliente, lo que puede llevar a la creación de productos completamente personalizados en lugar de productos flexibles basados en combinaciones de características.</a:t>
            </a: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r>
              <a:rPr lang="es-ES" b="1" kern="0" dirty="0">
                <a:solidFill>
                  <a:srgbClr val="00B050"/>
                </a:solidFill>
                <a:latin typeface="+mn-lt"/>
              </a:rPr>
              <a:t>Ventaja de ramas de características:</a:t>
            </a:r>
            <a:r>
              <a:rPr lang="es-ES" b="1" kern="0" dirty="0">
                <a:solidFill>
                  <a:srgbClr val="0000FF"/>
                </a:solidFill>
                <a:latin typeface="+mn-lt"/>
              </a:rPr>
              <a:t> </a:t>
            </a:r>
            <a:r>
              <a:rPr lang="es-ES" kern="0" dirty="0">
                <a:latin typeface="+mn-lt"/>
              </a:rPr>
              <a:t>En lugar de desarrollar un producto completo en una rama separada, se crean ramas por característica (ej. "</a:t>
            </a:r>
            <a:r>
              <a:rPr lang="es-ES" kern="0" dirty="0" err="1">
                <a:latin typeface="+mn-lt"/>
              </a:rPr>
              <a:t>Colored</a:t>
            </a:r>
            <a:r>
              <a:rPr lang="es-ES" kern="0" dirty="0">
                <a:latin typeface="+mn-lt"/>
              </a:rPr>
              <a:t>" y "</a:t>
            </a:r>
            <a:r>
              <a:rPr lang="es-ES" kern="0" dirty="0" err="1">
                <a:latin typeface="+mn-lt"/>
              </a:rPr>
              <a:t>Weighted</a:t>
            </a:r>
            <a:r>
              <a:rPr lang="es-ES" kern="0" dirty="0">
                <a:latin typeface="+mn-lt"/>
              </a:rPr>
              <a:t>"), y luego se combinan para formar el producto final.</a:t>
            </a:r>
          </a:p>
          <a:p>
            <a:pPr marL="285750" indent="-285750" algn="just">
              <a:buFont typeface="Arial" panose="020B0604020202020204" pitchFamily="34" charset="0"/>
              <a:buChar char="•"/>
              <a:defRPr/>
            </a:pPr>
            <a:endParaRPr lang="es-ES" kern="0" dirty="0">
              <a:latin typeface="+mn-lt"/>
            </a:endParaRPr>
          </a:p>
        </p:txBody>
      </p:sp>
      <p:pic>
        <p:nvPicPr>
          <p:cNvPr id="4" name="Imagen 3">
            <a:extLst>
              <a:ext uri="{FF2B5EF4-FFF2-40B4-BE49-F238E27FC236}">
                <a16:creationId xmlns:a16="http://schemas.microsoft.com/office/drawing/2014/main" id="{04FD4308-41AC-4CF4-B5EB-70D936EFB28E}"/>
              </a:ext>
            </a:extLst>
          </p:cNvPr>
          <p:cNvPicPr>
            <a:picLocks noChangeAspect="1"/>
          </p:cNvPicPr>
          <p:nvPr/>
        </p:nvPicPr>
        <p:blipFill>
          <a:blip r:embed="rId2"/>
          <a:stretch>
            <a:fillRect/>
          </a:stretch>
        </p:blipFill>
        <p:spPr>
          <a:xfrm>
            <a:off x="2051720" y="2132856"/>
            <a:ext cx="4858428" cy="1657581"/>
          </a:xfrm>
          <a:prstGeom prst="rect">
            <a:avLst/>
          </a:prstGeom>
        </p:spPr>
      </p:pic>
      <p:pic>
        <p:nvPicPr>
          <p:cNvPr id="6" name="Imagen 5">
            <a:extLst>
              <a:ext uri="{FF2B5EF4-FFF2-40B4-BE49-F238E27FC236}">
                <a16:creationId xmlns:a16="http://schemas.microsoft.com/office/drawing/2014/main" id="{6947C62B-0FF8-4BB6-8AE6-875D1754E8DA}"/>
              </a:ext>
            </a:extLst>
          </p:cNvPr>
          <p:cNvPicPr>
            <a:picLocks noChangeAspect="1"/>
          </p:cNvPicPr>
          <p:nvPr/>
        </p:nvPicPr>
        <p:blipFill>
          <a:blip r:embed="rId3"/>
          <a:stretch>
            <a:fillRect/>
          </a:stretch>
        </p:blipFill>
        <p:spPr>
          <a:xfrm>
            <a:off x="2153955" y="4870894"/>
            <a:ext cx="4642404" cy="1871218"/>
          </a:xfrm>
          <a:prstGeom prst="rect">
            <a:avLst/>
          </a:prstGeom>
        </p:spPr>
      </p:pic>
    </p:spTree>
    <p:extLst>
      <p:ext uri="{BB962C8B-B14F-4D97-AF65-F5344CB8AC3E}">
        <p14:creationId xmlns:p14="http://schemas.microsoft.com/office/powerpoint/2010/main" val="1400379664"/>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Version</a:t>
            </a:r>
            <a:r>
              <a:rPr lang="es-ES" altLang="es-ES" sz="2000" b="1" i="1" dirty="0">
                <a:solidFill>
                  <a:srgbClr val="0000FF"/>
                </a:solidFill>
                <a:latin typeface="+mn-lt"/>
              </a:rPr>
              <a:t>-Control </a:t>
            </a:r>
            <a:r>
              <a:rPr lang="es-ES" altLang="es-ES" sz="2000" b="1" i="1" dirty="0" err="1">
                <a:solidFill>
                  <a:srgbClr val="0000FF"/>
                </a:solidFill>
                <a:latin typeface="+mn-lt"/>
              </a:rPr>
              <a:t>Systems</a:t>
            </a:r>
            <a:r>
              <a:rPr lang="es-ES" altLang="es-ES" sz="2000" b="1" i="1" dirty="0">
                <a:solidFill>
                  <a:srgbClr val="0000FF"/>
                </a:solidFill>
                <a:latin typeface="+mn-lt"/>
              </a:rPr>
              <a:t> </a:t>
            </a:r>
            <a:r>
              <a:rPr lang="es-ES" altLang="es-ES" sz="2000" b="1" dirty="0">
                <a:solidFill>
                  <a:srgbClr val="0000FF"/>
                </a:solidFill>
                <a:latin typeface="+mn-lt"/>
              </a:rPr>
              <a:t>(Sistemas de Control de Versiones)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693866"/>
          </a:xfrm>
          <a:prstGeom prst="rect">
            <a:avLst/>
          </a:prstGeom>
          <a:noFill/>
        </p:spPr>
        <p:txBody>
          <a:bodyPr wrap="square">
            <a:spAutoFit/>
          </a:bodyPr>
          <a:lstStyle/>
          <a:p>
            <a:pPr algn="just">
              <a:defRPr/>
            </a:pPr>
            <a:r>
              <a:rPr lang="es-ES" altLang="es-ES" sz="1400" u="sng" dirty="0">
                <a:latin typeface="+mn-lt"/>
              </a:rPr>
              <a:t>Criterios de calidad:</a:t>
            </a:r>
          </a:p>
          <a:p>
            <a:pPr algn="just">
              <a:defRPr/>
            </a:pPr>
            <a:r>
              <a:rPr lang="es-ES" sz="1400" b="1" i="0" dirty="0">
                <a:solidFill>
                  <a:srgbClr val="00B050"/>
                </a:solidFill>
                <a:effectLst/>
                <a:latin typeface="Source Sans Pro" panose="020B0503030403020204" pitchFamily="34" charset="0"/>
              </a:rPr>
              <a:t>✅</a:t>
            </a:r>
            <a:r>
              <a:rPr lang="es-ES" sz="1400" b="1" i="0" dirty="0">
                <a:solidFill>
                  <a:srgbClr val="DF000F"/>
                </a:solidFill>
                <a:effectLst/>
                <a:latin typeface="Source Sans Pro" panose="020B0503030403020204" pitchFamily="34" charset="0"/>
              </a:rPr>
              <a:t> </a:t>
            </a:r>
            <a:r>
              <a:rPr lang="es-ES" altLang="es-ES" sz="1400" b="1" dirty="0" err="1">
                <a:latin typeface="+mn-lt"/>
              </a:rPr>
              <a:t>Preplanning</a:t>
            </a:r>
            <a:r>
              <a:rPr lang="es-ES" altLang="es-ES" sz="1400" b="1" dirty="0">
                <a:latin typeface="+mn-lt"/>
              </a:rPr>
              <a:t> </a:t>
            </a:r>
            <a:r>
              <a:rPr lang="es-ES" altLang="es-ES" sz="1400" b="1" dirty="0" err="1">
                <a:latin typeface="+mn-lt"/>
              </a:rPr>
              <a:t>effort</a:t>
            </a:r>
            <a:r>
              <a:rPr lang="es-ES" altLang="es-ES" sz="1400" b="1" dirty="0">
                <a:latin typeface="+mn-lt"/>
              </a:rPr>
              <a:t>:</a:t>
            </a:r>
            <a:r>
              <a:rPr lang="es-ES" altLang="es-ES" sz="1400" dirty="0">
                <a:latin typeface="+mn-lt"/>
              </a:rPr>
              <a:t> Al principio de un proyecto, se pueden realizar cambios rápidos para un cliente en una rama separada sin necesidad de planificación extensiva. El esfuerzo de planificación es bajo al principio, lo que puede ser beneficioso en etapas tempranas, pero no se requiere planificación previa al integrar la variabilidad.</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a:latin typeface="+mn-lt"/>
              </a:rPr>
              <a:t>Feature </a:t>
            </a:r>
            <a:r>
              <a:rPr lang="es-ES" altLang="es-ES" sz="1400" b="1" dirty="0" err="1">
                <a:latin typeface="+mn-lt"/>
              </a:rPr>
              <a:t>traceability</a:t>
            </a:r>
            <a:r>
              <a:rPr lang="es-ES" altLang="es-ES" sz="1400" b="1" dirty="0">
                <a:latin typeface="+mn-lt"/>
              </a:rPr>
              <a:t>:</a:t>
            </a:r>
            <a:r>
              <a:rPr lang="es-ES" altLang="es-ES" sz="1400" dirty="0">
                <a:latin typeface="+mn-lt"/>
              </a:rPr>
              <a:t> No existe un medio efectivo para rastrear las características hasta su implementación. Las ramas se consideran esencialmente copias, y no hay una forma estructurada de reutilización o modularidad. Esto hace que la trazabilidad sea difícil de manejar.</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err="1">
                <a:latin typeface="+mn-lt"/>
              </a:rPr>
              <a:t>Separation</a:t>
            </a:r>
            <a:r>
              <a:rPr lang="es-ES" altLang="es-ES" sz="1400" b="1" dirty="0">
                <a:latin typeface="+mn-lt"/>
              </a:rPr>
              <a:t> </a:t>
            </a:r>
            <a:r>
              <a:rPr lang="es-ES" altLang="es-ES" sz="1400" b="1" dirty="0" err="1">
                <a:latin typeface="+mn-lt"/>
              </a:rPr>
              <a:t>of</a:t>
            </a:r>
            <a:r>
              <a:rPr lang="es-ES" altLang="es-ES" sz="1400" b="1" dirty="0">
                <a:latin typeface="+mn-lt"/>
              </a:rPr>
              <a:t> </a:t>
            </a:r>
            <a:r>
              <a:rPr lang="es-ES" altLang="es-ES" sz="1400" b="1" dirty="0" err="1">
                <a:latin typeface="+mn-lt"/>
              </a:rPr>
              <a:t>concerns</a:t>
            </a:r>
            <a:r>
              <a:rPr lang="es-ES" altLang="es-ES" sz="1400" b="1" dirty="0">
                <a:latin typeface="+mn-lt"/>
              </a:rPr>
              <a:t>:</a:t>
            </a:r>
            <a:r>
              <a:rPr lang="es-ES" altLang="es-ES" sz="1400" dirty="0">
                <a:latin typeface="+mn-lt"/>
              </a:rPr>
              <a:t> Aunque se puede trabajar con distintos artefactos (código, modelos, documentación, etc.) a través de ramas, el uso de ramas tiende a incentivar el desarrollo de productos distintos dentro de la SPL, en lugar de centrarse en el desarrollo de características individuales. Esto provoca una falta de separación de conceptos, ya que las ramas pueden contener modificaciones invasivas y poco estructuradas.</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err="1">
                <a:latin typeface="+mn-lt"/>
              </a:rPr>
              <a:t>Information</a:t>
            </a:r>
            <a:r>
              <a:rPr lang="es-ES" altLang="es-ES" sz="1400" b="1" dirty="0">
                <a:latin typeface="+mn-lt"/>
              </a:rPr>
              <a:t> </a:t>
            </a:r>
            <a:r>
              <a:rPr lang="es-ES" altLang="es-ES" sz="1400" b="1" dirty="0" err="1">
                <a:latin typeface="+mn-lt"/>
              </a:rPr>
              <a:t>hiding</a:t>
            </a:r>
            <a:r>
              <a:rPr lang="es-ES" altLang="es-ES" sz="1400" b="1" dirty="0">
                <a:latin typeface="+mn-lt"/>
              </a:rPr>
              <a:t>:</a:t>
            </a:r>
            <a:r>
              <a:rPr lang="es-ES" altLang="es-ES" sz="1400" dirty="0">
                <a:latin typeface="+mn-lt"/>
              </a:rPr>
              <a:t> El uso de ramas no promueve el ocultamiento de información de manera estructurada. En cambio, los desarrolladores deben realizar cambios invasivos en el código, sin necesidad de preocuparse por puntos de extensión o ocultamiento de la información en el nivel de diseño. Además, la técnica de fusión no permite la composición semántica correcta de los artefactos.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FFC000"/>
                </a:solidFill>
                <a:effectLst/>
                <a:latin typeface="Google Sans"/>
              </a:rPr>
              <a:t> </a:t>
            </a:r>
            <a:r>
              <a:rPr lang="es-ES" altLang="es-ES" sz="1400" b="1" dirty="0" err="1">
                <a:latin typeface="+mn-lt"/>
              </a:rPr>
              <a:t>Granularity</a:t>
            </a:r>
            <a:r>
              <a:rPr lang="es-ES" altLang="es-ES" sz="1400" b="1" dirty="0">
                <a:latin typeface="+mn-lt"/>
              </a:rPr>
              <a:t>:</a:t>
            </a:r>
            <a:r>
              <a:rPr lang="es-ES" altLang="es-ES" sz="1400" dirty="0">
                <a:latin typeface="+mn-lt"/>
              </a:rPr>
              <a:t> Permite trabajar con cambios a cualquier nivel de granularidad, desde modificar directorios hasta cambiar caracteres individuales. Esto facilita la aplicación de variabilidad en niveles finos, pero la capacidad de realizar cambios pequeños no asegura una solución eficaz en el caso de la variabilidad a gran escala.</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Uniformity</a:t>
            </a:r>
            <a:r>
              <a:rPr lang="es-ES" altLang="es-ES" sz="1400" b="1" dirty="0">
                <a:latin typeface="+mn-lt"/>
              </a:rPr>
              <a:t>:</a:t>
            </a:r>
            <a:r>
              <a:rPr lang="es-ES" altLang="es-ES" sz="1400" dirty="0">
                <a:latin typeface="+mn-lt"/>
              </a:rPr>
              <a:t> Aunque puede usarse de manera uniforme para código y artefactos no relacionados con el código, las ramas no proporcionan una forma estructurada de reutilización o modularidad. La fusión de ramas es un proceso problemático y propenso a errores, lo que reduce la uniformidad en el manejo de variabilidad en la SPL.</a:t>
            </a:r>
            <a:endParaRPr lang="es-ES" sz="1400" b="1" i="1" kern="0" dirty="0">
              <a:solidFill>
                <a:srgbClr val="0000FF"/>
              </a:solidFill>
              <a:latin typeface="+mn-lt"/>
            </a:endParaRPr>
          </a:p>
        </p:txBody>
      </p:sp>
    </p:spTree>
    <p:extLst>
      <p:ext uri="{BB962C8B-B14F-4D97-AF65-F5344CB8AC3E}">
        <p14:creationId xmlns:p14="http://schemas.microsoft.com/office/powerpoint/2010/main" val="1770002820"/>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Version</a:t>
            </a:r>
            <a:r>
              <a:rPr lang="es-ES" altLang="es-ES" sz="2400" b="1" i="1" dirty="0">
                <a:solidFill>
                  <a:srgbClr val="0000FF"/>
                </a:solidFill>
                <a:latin typeface="+mn-lt"/>
              </a:rPr>
              <a:t>-Control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Control de Versiones)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201970"/>
            <a:ext cx="9144000" cy="5509200"/>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a:t>
            </a:r>
          </a:p>
          <a:p>
            <a:pPr marL="342900" indent="-342900" algn="just">
              <a:buFont typeface="Arial" panose="020B0604020202020204" pitchFamily="34" charset="0"/>
              <a:buChar char="•"/>
              <a:defRPr/>
            </a:pPr>
            <a:r>
              <a:rPr lang="en-US" altLang="es-ES" sz="1600" dirty="0">
                <a:latin typeface="+mn-lt"/>
              </a:rPr>
              <a:t>Technology:</a:t>
            </a:r>
            <a:r>
              <a:rPr lang="en-US" altLang="es-ES" sz="1600" b="1" dirty="0">
                <a:latin typeface="+mn-lt"/>
              </a:rPr>
              <a:t> Tool-based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Herramientas conocidas, establecidas y maduras.</a:t>
            </a:r>
          </a:p>
          <a:p>
            <a:pPr marL="285750" indent="-285750" algn="just">
              <a:buFont typeface="Arial" panose="020B0604020202020204" pitchFamily="34" charset="0"/>
              <a:buChar char="•"/>
              <a:defRPr/>
            </a:pPr>
            <a:r>
              <a:rPr lang="es-ES" sz="1600" kern="0" dirty="0">
                <a:latin typeface="+mn-lt"/>
              </a:rPr>
              <a:t>Infraestructura externa.</a:t>
            </a:r>
          </a:p>
          <a:p>
            <a:pPr marL="285750" indent="-285750" algn="just">
              <a:buFont typeface="Arial" panose="020B0604020202020204" pitchFamily="34" charset="0"/>
              <a:buChar char="•"/>
              <a:defRPr/>
            </a:pPr>
            <a:r>
              <a:rPr lang="es-ES" sz="1600" kern="0" dirty="0">
                <a:latin typeface="+mn-lt"/>
              </a:rPr>
              <a:t>Personalización arbitraria en tiempo de compilación, independiente de la granularidad y la separación transversal </a:t>
            </a:r>
          </a:p>
          <a:p>
            <a:pPr marL="285750" indent="-285750" algn="just">
              <a:buFont typeface="Arial" panose="020B0604020202020204" pitchFamily="34" charset="0"/>
              <a:buChar char="•"/>
              <a:defRPr/>
            </a:pPr>
            <a:r>
              <a:rPr lang="es-ES" sz="1600" kern="0" dirty="0">
                <a:latin typeface="+mn-lt"/>
              </a:rPr>
              <a:t>Aplicación uniforme al código fuente y artefactos no relacionados con el código</a:t>
            </a:r>
          </a:p>
          <a:p>
            <a:pPr marL="285750" indent="-285750" algn="just">
              <a:buFont typeface="Arial" panose="020B0604020202020204" pitchFamily="34" charset="0"/>
              <a:buChar char="•"/>
              <a:defRPr/>
            </a:pPr>
            <a:r>
              <a:rPr lang="es-ES" sz="1600" kern="0" dirty="0">
                <a:latin typeface="+mn-lt"/>
              </a:rPr>
              <a:t>Esfuerzo mínimo para la planificación previa.</a:t>
            </a: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Mezcla de revisiones y variantes.</a:t>
            </a:r>
          </a:p>
          <a:p>
            <a:pPr marL="285750" indent="-285750" algn="just">
              <a:buFont typeface="Arial" panose="020B0604020202020204" pitchFamily="34" charset="0"/>
              <a:buChar char="•"/>
              <a:defRPr/>
            </a:pPr>
            <a:r>
              <a:rPr lang="es-ES" sz="1600" kern="0" dirty="0">
                <a:latin typeface="+mn-lt"/>
              </a:rPr>
              <a:t>Fomenta el desarrollo de variantes, no de características (codificación inconveniente del desarrollo orientado a características). No hay trazabilidad de características, ni separación del código de características, ni ocultación de información.</a:t>
            </a:r>
          </a:p>
          <a:p>
            <a:pPr marL="285750" indent="-285750" algn="just">
              <a:buFont typeface="Arial" panose="020B0604020202020204" pitchFamily="34" charset="0"/>
              <a:buChar char="•"/>
              <a:defRPr/>
            </a:pPr>
            <a:r>
              <a:rPr lang="es-ES" sz="1600" kern="0" dirty="0">
                <a:latin typeface="+mn-lt"/>
              </a:rPr>
              <a:t>No hay reutilización estructurada (copiar y editar texto plano).</a:t>
            </a:r>
          </a:p>
          <a:p>
            <a:pPr marL="285750" indent="-285750" algn="just">
              <a:buFont typeface="Arial" panose="020B0604020202020204" pitchFamily="34" charset="0"/>
              <a:buChar char="•"/>
              <a:defRPr/>
            </a:pPr>
            <a:r>
              <a:rPr lang="es-ES" sz="1600" kern="0" dirty="0">
                <a:latin typeface="+mn-lt"/>
              </a:rPr>
              <a:t>Depende de la fusión, lo que puede generar conflictos y errores.</a:t>
            </a:r>
          </a:p>
          <a:p>
            <a:pPr marL="285750" indent="-285750" algn="just">
              <a:buFont typeface="Arial" panose="020B0604020202020204" pitchFamily="34" charset="0"/>
              <a:buChar char="•"/>
              <a:defRPr/>
            </a:pPr>
            <a:r>
              <a:rPr lang="es-ES" sz="1600" kern="0" dirty="0">
                <a:latin typeface="+mn-lt"/>
              </a:rPr>
              <a:t>Difícil de mantener con muchas ramas. Las correcciones deben fusionarse potencialmente en muchas ramas.</a:t>
            </a:r>
          </a:p>
          <a:p>
            <a:pPr marL="285750" indent="-285750" algn="just">
              <a:buFont typeface="Arial" panose="020B0604020202020204" pitchFamily="34" charset="0"/>
              <a:buChar char="•"/>
              <a:defRPr/>
            </a:pPr>
            <a:r>
              <a:rPr lang="es-ES" sz="1600" kern="0" dirty="0">
                <a:latin typeface="+mn-lt"/>
              </a:rPr>
              <a:t>Casi todas las herramientas prácticas son basadas en texto.</a:t>
            </a:r>
          </a:p>
        </p:txBody>
      </p:sp>
    </p:spTree>
    <p:extLst>
      <p:ext uri="{BB962C8B-B14F-4D97-AF65-F5344CB8AC3E}">
        <p14:creationId xmlns:p14="http://schemas.microsoft.com/office/powerpoint/2010/main" val="1694620613"/>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4644" y="3030055"/>
            <a:ext cx="3630155"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32139843"/>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Build</a:t>
            </a:r>
            <a:r>
              <a:rPr lang="es-ES" altLang="es-ES" sz="2400" b="1" i="1" dirty="0">
                <a:solidFill>
                  <a:srgbClr val="0000FF"/>
                </a:solidFill>
                <a:latin typeface="+mn-lt"/>
              </a:rPr>
              <a:t>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construcción)</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4524315"/>
          </a:xfrm>
          <a:prstGeom prst="rect">
            <a:avLst/>
          </a:prstGeom>
          <a:noFill/>
        </p:spPr>
        <p:txBody>
          <a:bodyPr wrap="square">
            <a:spAutoFit/>
          </a:bodyPr>
          <a:lstStyle/>
          <a:p>
            <a:pPr algn="just">
              <a:defRPr/>
            </a:pPr>
            <a:r>
              <a:rPr lang="es-ES" sz="1800" kern="0" dirty="0">
                <a:latin typeface="+mn-lt"/>
              </a:rPr>
              <a:t>Herramienta responsable de coordinar y ejecutar tareas relacionadas con la construcción de software, como la generación de código, compilación, ejecución de pruebas y empaquetado. Su principal objetivo es documentar y automatizar el proceso de construcción, especialmente en proyectos grandes donde intervienen múltiples herramientas y dependencias.</a:t>
            </a:r>
          </a:p>
          <a:p>
            <a:pPr algn="just">
              <a:defRPr/>
            </a:pPr>
            <a:endParaRPr lang="es-ES" sz="1800" kern="0" dirty="0">
              <a:latin typeface="+mn-lt"/>
            </a:endParaRPr>
          </a:p>
          <a:p>
            <a:pPr algn="just">
              <a:defRPr/>
            </a:pPr>
            <a:r>
              <a:rPr lang="es-ES" sz="1800" u="sng" kern="0" dirty="0">
                <a:latin typeface="+mn-lt"/>
              </a:rPr>
              <a:t>Ejemplos:</a:t>
            </a:r>
            <a:r>
              <a:rPr lang="es-ES" sz="1800" kern="0" dirty="0">
                <a:latin typeface="+mn-lt"/>
              </a:rPr>
              <a:t> </a:t>
            </a:r>
            <a:r>
              <a:rPr lang="es-ES" sz="1800" kern="0" dirty="0" err="1">
                <a:latin typeface="+mn-lt"/>
              </a:rPr>
              <a:t>make</a:t>
            </a:r>
            <a:r>
              <a:rPr lang="es-ES" sz="1800" kern="0" dirty="0">
                <a:latin typeface="+mn-lt"/>
              </a:rPr>
              <a:t>, </a:t>
            </a:r>
            <a:r>
              <a:rPr lang="es-ES" sz="1800" kern="0" dirty="0" err="1">
                <a:latin typeface="+mn-lt"/>
              </a:rPr>
              <a:t>ant</a:t>
            </a:r>
            <a:r>
              <a:rPr lang="es-ES" sz="1800" kern="0" dirty="0">
                <a:latin typeface="+mn-lt"/>
              </a:rPr>
              <a:t>, </a:t>
            </a:r>
            <a:r>
              <a:rPr lang="es-ES" sz="1800" kern="0" dirty="0" err="1">
                <a:latin typeface="+mn-lt"/>
              </a:rPr>
              <a:t>maven</a:t>
            </a:r>
            <a:r>
              <a:rPr lang="es-ES" sz="1800" kern="0" dirty="0">
                <a:latin typeface="+mn-lt"/>
              </a:rPr>
              <a:t>.</a:t>
            </a:r>
          </a:p>
          <a:p>
            <a:pPr algn="just">
              <a:defRPr/>
            </a:pPr>
            <a:endParaRPr lang="es-ES" sz="1800" kern="0" dirty="0">
              <a:latin typeface="+mn-lt"/>
            </a:endParaRPr>
          </a:p>
          <a:p>
            <a:pPr algn="just">
              <a:defRPr/>
            </a:pPr>
            <a:r>
              <a:rPr lang="es-ES" sz="1800" kern="0" dirty="0">
                <a:latin typeface="+mn-lt"/>
              </a:rPr>
              <a:t>Estos sistemas pueden gestionar </a:t>
            </a:r>
            <a:r>
              <a:rPr lang="es-ES" sz="1800" kern="0" dirty="0">
                <a:solidFill>
                  <a:srgbClr val="0000FF"/>
                </a:solidFill>
                <a:latin typeface="+mn-lt"/>
              </a:rPr>
              <a:t>la variabilidad en tiempo de compilación</a:t>
            </a:r>
            <a:r>
              <a:rPr lang="es-ES" sz="1800" kern="0" dirty="0">
                <a:latin typeface="+mn-lt"/>
              </a:rPr>
              <a:t>, permitiendo elegir qué características incluir o excluir en función de ciertos parámetros.</a:t>
            </a:r>
          </a:p>
          <a:p>
            <a:pPr algn="just">
              <a:defRPr/>
            </a:pPr>
            <a:endParaRPr lang="es-ES" sz="1800" kern="0" dirty="0">
              <a:latin typeface="+mn-lt"/>
            </a:endParaRPr>
          </a:p>
          <a:p>
            <a:pPr algn="just">
              <a:defRPr/>
            </a:pPr>
            <a:endParaRPr lang="es-ES" sz="1800" u="sng" kern="0" dirty="0">
              <a:latin typeface="+mn-lt"/>
            </a:endParaRPr>
          </a:p>
          <a:p>
            <a:pPr algn="just">
              <a:defRPr/>
            </a:pPr>
            <a:r>
              <a:rPr lang="es-ES" sz="1800" u="sng" kern="0" dirty="0">
                <a:latin typeface="+mn-lt"/>
              </a:rPr>
              <a:t>Tipos:</a:t>
            </a:r>
            <a:endParaRPr lang="es-ES" b="1" i="1" kern="0" dirty="0">
              <a:solidFill>
                <a:srgbClr val="0000FF"/>
              </a:solidFill>
              <a:latin typeface="+mn-lt"/>
            </a:endParaRPr>
          </a:p>
          <a:p>
            <a:pPr marL="285750" indent="-285750" algn="just">
              <a:buFont typeface="Arial" panose="020B0604020202020204" pitchFamily="34" charset="0"/>
              <a:buChar char="•"/>
              <a:defRPr/>
            </a:pPr>
            <a:r>
              <a:rPr lang="es-ES" b="1" kern="0" dirty="0">
                <a:solidFill>
                  <a:srgbClr val="0000FF"/>
                </a:solidFill>
                <a:latin typeface="+mn-lt"/>
              </a:rPr>
              <a:t>Sistemas simples</a:t>
            </a:r>
            <a:r>
              <a:rPr lang="es-ES" kern="0" dirty="0">
                <a:solidFill>
                  <a:srgbClr val="0000FF"/>
                </a:solidFill>
                <a:latin typeface="+mn-lt"/>
              </a:rPr>
              <a:t>: </a:t>
            </a:r>
            <a:r>
              <a:rPr lang="es-ES" kern="0" dirty="0">
                <a:latin typeface="+mn-lt"/>
              </a:rPr>
              <a:t>Scripts de </a:t>
            </a:r>
            <a:r>
              <a:rPr lang="es-ES" kern="0" dirty="0" err="1">
                <a:latin typeface="+mn-lt"/>
              </a:rPr>
              <a:t>shell</a:t>
            </a:r>
            <a:r>
              <a:rPr lang="es-ES" kern="0" dirty="0">
                <a:latin typeface="+mn-lt"/>
              </a:rPr>
              <a:t> que ejecutan comandos básicos.</a:t>
            </a: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r>
              <a:rPr lang="es-ES" sz="1800" b="1" kern="0" dirty="0">
                <a:solidFill>
                  <a:srgbClr val="0000FF"/>
                </a:solidFill>
                <a:latin typeface="+mn-lt"/>
              </a:rPr>
              <a:t>Sistemas avanzados </a:t>
            </a:r>
            <a:r>
              <a:rPr lang="es-ES" sz="1800" kern="0" dirty="0">
                <a:solidFill>
                  <a:srgbClr val="0000FF"/>
                </a:solidFill>
                <a:latin typeface="+mn-lt"/>
              </a:rPr>
              <a:t>(</a:t>
            </a:r>
            <a:r>
              <a:rPr lang="es-ES" sz="1800" kern="0" dirty="0" err="1">
                <a:solidFill>
                  <a:srgbClr val="0000FF"/>
                </a:solidFill>
                <a:latin typeface="+mn-lt"/>
              </a:rPr>
              <a:t>make</a:t>
            </a:r>
            <a:r>
              <a:rPr lang="es-ES" sz="1800" kern="0" dirty="0">
                <a:solidFill>
                  <a:srgbClr val="0000FF"/>
                </a:solidFill>
                <a:latin typeface="+mn-lt"/>
              </a:rPr>
              <a:t>, </a:t>
            </a:r>
            <a:r>
              <a:rPr lang="es-ES" sz="1800" kern="0" dirty="0" err="1">
                <a:solidFill>
                  <a:srgbClr val="0000FF"/>
                </a:solidFill>
                <a:latin typeface="+mn-lt"/>
              </a:rPr>
              <a:t>ant</a:t>
            </a:r>
            <a:r>
              <a:rPr lang="es-ES" sz="1800" kern="0" dirty="0">
                <a:solidFill>
                  <a:srgbClr val="0000FF"/>
                </a:solidFill>
                <a:latin typeface="+mn-lt"/>
              </a:rPr>
              <a:t>, </a:t>
            </a:r>
            <a:r>
              <a:rPr lang="es-ES" sz="1800" kern="0" dirty="0" err="1">
                <a:solidFill>
                  <a:srgbClr val="0000FF"/>
                </a:solidFill>
                <a:latin typeface="+mn-lt"/>
              </a:rPr>
              <a:t>maven</a:t>
            </a:r>
            <a:r>
              <a:rPr lang="es-ES" sz="1800" kern="0" dirty="0">
                <a:solidFill>
                  <a:srgbClr val="0000FF"/>
                </a:solidFill>
                <a:latin typeface="+mn-lt"/>
              </a:rPr>
              <a:t>): </a:t>
            </a:r>
            <a:r>
              <a:rPr lang="es-ES" sz="1800" kern="0" dirty="0">
                <a:latin typeface="+mn-lt"/>
              </a:rPr>
              <a:t>Soportan múltiples objetivos de compilación, manejan dependencias, optimizan compilaciones incrementales y generan reportes. </a:t>
            </a:r>
            <a:endParaRPr lang="es-ES" kern="0" dirty="0">
              <a:latin typeface="+mn-lt"/>
            </a:endParaRPr>
          </a:p>
        </p:txBody>
      </p:sp>
    </p:spTree>
    <p:extLst>
      <p:ext uri="{BB962C8B-B14F-4D97-AF65-F5344CB8AC3E}">
        <p14:creationId xmlns:p14="http://schemas.microsoft.com/office/powerpoint/2010/main" val="221686963"/>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Build</a:t>
            </a:r>
            <a:r>
              <a:rPr lang="es-ES" altLang="es-ES" sz="2400" b="1" i="1" dirty="0">
                <a:solidFill>
                  <a:srgbClr val="0000FF"/>
                </a:solidFill>
                <a:latin typeface="+mn-lt"/>
              </a:rPr>
              <a:t> Scripts </a:t>
            </a:r>
            <a:r>
              <a:rPr lang="es-ES" altLang="es-ES" sz="2400" b="1" dirty="0">
                <a:solidFill>
                  <a:srgbClr val="0000FF"/>
                </a:solidFill>
                <a:latin typeface="+mn-lt"/>
              </a:rPr>
              <a:t>(Scripts de construcción)</a:t>
            </a:r>
          </a:p>
        </p:txBody>
      </p:sp>
      <p:pic>
        <p:nvPicPr>
          <p:cNvPr id="5" name="Imagen 4">
            <a:extLst>
              <a:ext uri="{FF2B5EF4-FFF2-40B4-BE49-F238E27FC236}">
                <a16:creationId xmlns:a16="http://schemas.microsoft.com/office/drawing/2014/main" id="{DC3E73B7-A866-4F2C-B3C5-E83F8DF0E4B8}"/>
              </a:ext>
            </a:extLst>
          </p:cNvPr>
          <p:cNvPicPr>
            <a:picLocks noChangeAspect="1"/>
          </p:cNvPicPr>
          <p:nvPr/>
        </p:nvPicPr>
        <p:blipFill>
          <a:blip r:embed="rId2"/>
          <a:stretch>
            <a:fillRect/>
          </a:stretch>
        </p:blipFill>
        <p:spPr>
          <a:xfrm>
            <a:off x="0" y="1165503"/>
            <a:ext cx="9144000" cy="3854082"/>
          </a:xfrm>
          <a:prstGeom prst="rect">
            <a:avLst/>
          </a:prstGeom>
        </p:spPr>
      </p:pic>
      <p:sp>
        <p:nvSpPr>
          <p:cNvPr id="7" name="CuadroTexto 6">
            <a:extLst>
              <a:ext uri="{FF2B5EF4-FFF2-40B4-BE49-F238E27FC236}">
                <a16:creationId xmlns:a16="http://schemas.microsoft.com/office/drawing/2014/main" id="{8A066E99-2C7A-43ED-BA10-3FE54DB50F85}"/>
              </a:ext>
            </a:extLst>
          </p:cNvPr>
          <p:cNvSpPr txBox="1"/>
          <p:nvPr/>
        </p:nvSpPr>
        <p:spPr>
          <a:xfrm>
            <a:off x="0" y="2897649"/>
            <a:ext cx="4427984" cy="1323439"/>
          </a:xfrm>
          <a:prstGeom prst="rect">
            <a:avLst/>
          </a:prstGeom>
          <a:noFill/>
        </p:spPr>
        <p:txBody>
          <a:bodyPr wrap="square">
            <a:spAutoFit/>
          </a:bodyPr>
          <a:lstStyle/>
          <a:p>
            <a:pPr algn="just">
              <a:defRPr/>
            </a:pPr>
            <a:r>
              <a:rPr lang="es-ES" sz="1600" kern="0" dirty="0">
                <a:latin typeface="+mn-lt"/>
              </a:rPr>
              <a:t>1. Elimina todos los archivos de clase antiguos.</a:t>
            </a:r>
          </a:p>
          <a:p>
            <a:pPr algn="just">
              <a:defRPr/>
            </a:pPr>
            <a:r>
              <a:rPr lang="es-ES" sz="1600" kern="0" dirty="0">
                <a:latin typeface="+mn-lt"/>
              </a:rPr>
              <a:t>2. Compila todos los archivos Java del ejemplo de grafos.</a:t>
            </a:r>
          </a:p>
          <a:p>
            <a:pPr algn="just">
              <a:defRPr/>
            </a:pPr>
            <a:r>
              <a:rPr lang="es-ES" sz="1600" kern="0" dirty="0">
                <a:latin typeface="+mn-lt"/>
              </a:rPr>
              <a:t>3. Empaqueta todos los archivos de clase resultantes en un archivo JAR para su distribución.</a:t>
            </a:r>
          </a:p>
        </p:txBody>
      </p:sp>
      <p:sp>
        <p:nvSpPr>
          <p:cNvPr id="10" name="CuadroTexto 9">
            <a:extLst>
              <a:ext uri="{FF2B5EF4-FFF2-40B4-BE49-F238E27FC236}">
                <a16:creationId xmlns:a16="http://schemas.microsoft.com/office/drawing/2014/main" id="{AADB877A-C5ED-41D4-8651-AFAA8172106B}"/>
              </a:ext>
            </a:extLst>
          </p:cNvPr>
          <p:cNvSpPr txBox="1"/>
          <p:nvPr/>
        </p:nvSpPr>
        <p:spPr>
          <a:xfrm>
            <a:off x="1187624" y="2584524"/>
            <a:ext cx="2502024" cy="369332"/>
          </a:xfrm>
          <a:prstGeom prst="rect">
            <a:avLst/>
          </a:prstGeom>
          <a:noFill/>
        </p:spPr>
        <p:txBody>
          <a:bodyPr wrap="square">
            <a:spAutoFit/>
          </a:bodyPr>
          <a:lstStyle/>
          <a:p>
            <a:r>
              <a:rPr lang="es-ES" i="1" kern="0" dirty="0">
                <a:solidFill>
                  <a:srgbClr val="0000FF"/>
                </a:solidFill>
                <a:latin typeface="+mn-lt"/>
              </a:rPr>
              <a:t>Script sin variabilidad</a:t>
            </a:r>
            <a:endParaRPr lang="es-ES" dirty="0"/>
          </a:p>
        </p:txBody>
      </p:sp>
      <p:sp>
        <p:nvSpPr>
          <p:cNvPr id="12" name="CuadroTexto 11">
            <a:extLst>
              <a:ext uri="{FF2B5EF4-FFF2-40B4-BE49-F238E27FC236}">
                <a16:creationId xmlns:a16="http://schemas.microsoft.com/office/drawing/2014/main" id="{4B346BB6-3BFE-45E7-88D8-8B1F84AB7ECD}"/>
              </a:ext>
            </a:extLst>
          </p:cNvPr>
          <p:cNvSpPr txBox="1"/>
          <p:nvPr/>
        </p:nvSpPr>
        <p:spPr>
          <a:xfrm>
            <a:off x="5724128" y="4895879"/>
            <a:ext cx="2502024" cy="369332"/>
          </a:xfrm>
          <a:prstGeom prst="rect">
            <a:avLst/>
          </a:prstGeom>
          <a:noFill/>
        </p:spPr>
        <p:txBody>
          <a:bodyPr wrap="square">
            <a:spAutoFit/>
          </a:bodyPr>
          <a:lstStyle/>
          <a:p>
            <a:r>
              <a:rPr lang="es-ES" i="1" kern="0" dirty="0">
                <a:solidFill>
                  <a:srgbClr val="0000FF"/>
                </a:solidFill>
                <a:latin typeface="+mn-lt"/>
              </a:rPr>
              <a:t>Script con variabilidad</a:t>
            </a:r>
            <a:endParaRPr lang="es-ES" dirty="0"/>
          </a:p>
        </p:txBody>
      </p:sp>
      <p:sp>
        <p:nvSpPr>
          <p:cNvPr id="13" name="CuadroTexto 12">
            <a:extLst>
              <a:ext uri="{FF2B5EF4-FFF2-40B4-BE49-F238E27FC236}">
                <a16:creationId xmlns:a16="http://schemas.microsoft.com/office/drawing/2014/main" id="{FB11ED41-E4F7-4474-B84B-4CFCD23594B2}"/>
              </a:ext>
            </a:extLst>
          </p:cNvPr>
          <p:cNvSpPr txBox="1"/>
          <p:nvPr/>
        </p:nvSpPr>
        <p:spPr>
          <a:xfrm>
            <a:off x="4139952" y="5263921"/>
            <a:ext cx="4885184" cy="1077218"/>
          </a:xfrm>
          <a:prstGeom prst="rect">
            <a:avLst/>
          </a:prstGeom>
          <a:noFill/>
        </p:spPr>
        <p:txBody>
          <a:bodyPr wrap="square">
            <a:spAutoFit/>
          </a:bodyPr>
          <a:lstStyle/>
          <a:p>
            <a:pPr algn="just">
              <a:defRPr/>
            </a:pPr>
            <a:r>
              <a:rPr lang="es-ES" sz="1600" kern="0" dirty="0">
                <a:latin typeface="+mn-lt"/>
              </a:rPr>
              <a:t>1. Verificamos si se proporciona el parámetro </a:t>
            </a:r>
            <a:r>
              <a:rPr lang="es-ES" sz="1600" b="1" i="1" kern="0" dirty="0" err="1">
                <a:latin typeface="+mn-lt"/>
              </a:rPr>
              <a:t>withColor</a:t>
            </a:r>
            <a:r>
              <a:rPr lang="es-ES" sz="1600" b="1" i="1" kern="0" dirty="0">
                <a:latin typeface="+mn-lt"/>
              </a:rPr>
              <a:t>.</a:t>
            </a:r>
          </a:p>
          <a:p>
            <a:pPr algn="just">
              <a:defRPr/>
            </a:pPr>
            <a:r>
              <a:rPr lang="es-ES" sz="1600" kern="0" dirty="0">
                <a:latin typeface="+mn-lt"/>
              </a:rPr>
              <a:t>2.  Compilamos una de dos implementaciones de las clases </a:t>
            </a:r>
            <a:r>
              <a:rPr lang="es-ES" sz="1600" b="1" i="1" kern="0" dirty="0" err="1">
                <a:latin typeface="+mn-lt"/>
              </a:rPr>
              <a:t>Node</a:t>
            </a:r>
            <a:r>
              <a:rPr lang="es-ES" sz="1600" kern="0" dirty="0">
                <a:latin typeface="+mn-lt"/>
              </a:rPr>
              <a:t> y </a:t>
            </a:r>
            <a:r>
              <a:rPr lang="es-ES" sz="1600" b="1" i="1" kern="0" dirty="0">
                <a:latin typeface="+mn-lt"/>
              </a:rPr>
              <a:t>Edge</a:t>
            </a:r>
            <a:r>
              <a:rPr lang="es-ES" sz="1600" kern="0" dirty="0">
                <a:latin typeface="+mn-lt"/>
              </a:rPr>
              <a:t>, una con colores y otra sin ellos. </a:t>
            </a:r>
          </a:p>
          <a:p>
            <a:pPr algn="just">
              <a:defRPr/>
            </a:pPr>
            <a:r>
              <a:rPr lang="es-ES" sz="1600" kern="0" dirty="0">
                <a:latin typeface="+mn-lt"/>
              </a:rPr>
              <a:t>3. La clase </a:t>
            </a:r>
            <a:r>
              <a:rPr lang="es-ES" sz="1600" b="1" i="1" kern="0" dirty="0">
                <a:latin typeface="+mn-lt"/>
              </a:rPr>
              <a:t>Color</a:t>
            </a:r>
            <a:r>
              <a:rPr lang="es-ES" sz="1600" kern="0" dirty="0">
                <a:latin typeface="+mn-lt"/>
              </a:rPr>
              <a:t> se compila de manera condicional. </a:t>
            </a:r>
          </a:p>
        </p:txBody>
      </p:sp>
      <p:sp>
        <p:nvSpPr>
          <p:cNvPr id="14" name="CuadroTexto 13">
            <a:extLst>
              <a:ext uri="{FF2B5EF4-FFF2-40B4-BE49-F238E27FC236}">
                <a16:creationId xmlns:a16="http://schemas.microsoft.com/office/drawing/2014/main" id="{28D5B8C7-DE92-4FBE-8BF8-51DE1A4E2E64}"/>
              </a:ext>
            </a:extLst>
          </p:cNvPr>
          <p:cNvSpPr txBox="1"/>
          <p:nvPr/>
        </p:nvSpPr>
        <p:spPr>
          <a:xfrm>
            <a:off x="61744" y="4333245"/>
            <a:ext cx="4108688" cy="2308324"/>
          </a:xfrm>
          <a:prstGeom prst="rect">
            <a:avLst/>
          </a:prstGeom>
          <a:noFill/>
          <a:ln>
            <a:solidFill>
              <a:schemeClr val="tx1"/>
            </a:solidFill>
          </a:ln>
        </p:spPr>
        <p:txBody>
          <a:bodyPr wrap="square">
            <a:spAutoFit/>
          </a:bodyPr>
          <a:lstStyle/>
          <a:p>
            <a:pPr algn="just">
              <a:defRPr/>
            </a:pPr>
            <a:r>
              <a:rPr lang="es-ES" kern="0" dirty="0">
                <a:latin typeface="+mn-lt"/>
              </a:rPr>
              <a:t>Los sistemas de construcción pueden leer </a:t>
            </a:r>
            <a:r>
              <a:rPr lang="es-ES" kern="0" dirty="0">
                <a:solidFill>
                  <a:srgbClr val="0000FF"/>
                </a:solidFill>
                <a:latin typeface="+mn-lt"/>
              </a:rPr>
              <a:t>opciones de configuración </a:t>
            </a:r>
            <a:r>
              <a:rPr lang="es-ES" kern="0" dirty="0">
                <a:latin typeface="+mn-lt"/>
              </a:rPr>
              <a:t>como parámetros en la línea de comandos o desde archivos de configuración.</a:t>
            </a:r>
          </a:p>
          <a:p>
            <a:pPr algn="just">
              <a:defRPr/>
            </a:pPr>
            <a:r>
              <a:rPr lang="es-ES" kern="0" dirty="0">
                <a:latin typeface="+mn-lt"/>
              </a:rPr>
              <a:t>La variabilidad en un script de construcción puede controlar </a:t>
            </a:r>
            <a:r>
              <a:rPr lang="es-ES" kern="0" dirty="0">
                <a:solidFill>
                  <a:srgbClr val="0000FF"/>
                </a:solidFill>
                <a:latin typeface="+mn-lt"/>
              </a:rPr>
              <a:t>qué bibliotecas (y qué versión o variante de la biblioteca) </a:t>
            </a:r>
            <a:r>
              <a:rPr lang="es-ES" kern="0" dirty="0">
                <a:latin typeface="+mn-lt"/>
              </a:rPr>
              <a:t>se utilizan en la compilación.</a:t>
            </a:r>
          </a:p>
        </p:txBody>
      </p:sp>
    </p:spTree>
    <p:extLst>
      <p:ext uri="{BB962C8B-B14F-4D97-AF65-F5344CB8AC3E}">
        <p14:creationId xmlns:p14="http://schemas.microsoft.com/office/powerpoint/2010/main" val="1440083249"/>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36712"/>
            <a:ext cx="9144000" cy="4308872"/>
          </a:xfrm>
          <a:prstGeom prst="rect">
            <a:avLst/>
          </a:prstGeom>
          <a:noFill/>
        </p:spPr>
        <p:txBody>
          <a:bodyPr wrap="square">
            <a:spAutoFit/>
          </a:bodyPr>
          <a:lstStyle/>
          <a:p>
            <a:pPr algn="ctr">
              <a:defRPr/>
            </a:pPr>
            <a:r>
              <a:rPr lang="es-ES" altLang="es-ES" sz="2000" b="1" dirty="0">
                <a:solidFill>
                  <a:srgbClr val="0000FF"/>
                </a:solidFill>
                <a:latin typeface="+mn-lt"/>
              </a:rPr>
              <a:t>Dimensiones de la implementación de la variabilidad</a:t>
            </a:r>
          </a:p>
          <a:p>
            <a:pPr marL="285750" indent="-285750" algn="just">
              <a:buFont typeface="Arial" panose="020B0604020202020204" pitchFamily="34" charset="0"/>
              <a:buChar char="•"/>
              <a:defRPr/>
            </a:pPr>
            <a:r>
              <a:rPr lang="es-ES" sz="1400" b="1" i="1" kern="0" dirty="0" err="1">
                <a:solidFill>
                  <a:srgbClr val="0000FF"/>
                </a:solidFill>
                <a:latin typeface="+mn-lt"/>
              </a:rPr>
              <a:t>Binding</a:t>
            </a:r>
            <a:r>
              <a:rPr lang="es-ES" sz="1400" b="1" i="1" kern="0" dirty="0">
                <a:solidFill>
                  <a:srgbClr val="0000FF"/>
                </a:solidFill>
                <a:latin typeface="+mn-lt"/>
              </a:rPr>
              <a:t> time </a:t>
            </a:r>
            <a:r>
              <a:rPr lang="es-ES" sz="1400" kern="0" dirty="0">
                <a:solidFill>
                  <a:srgbClr val="0000FF"/>
                </a:solidFill>
                <a:latin typeface="+mn-lt"/>
              </a:rPr>
              <a:t>(Tiempo de vinculación): </a:t>
            </a:r>
            <a:r>
              <a:rPr lang="es-ES" altLang="es-ES" sz="1400" dirty="0">
                <a:latin typeface="+mn-lt"/>
              </a:rPr>
              <a:t> Se refiere a cuándo se toman las decisiones sobre las características:</a:t>
            </a:r>
          </a:p>
          <a:p>
            <a:pPr marL="742950" lvl="1" indent="-285750" algn="just">
              <a:buFont typeface="Courier New" panose="02070309020205020404" pitchFamily="49" charset="0"/>
              <a:buChar char="o"/>
              <a:defRPr/>
            </a:pPr>
            <a:r>
              <a:rPr lang="es-ES" sz="1400" b="1" i="1" kern="0" dirty="0">
                <a:solidFill>
                  <a:srgbClr val="0000FF"/>
                </a:solidFill>
                <a:latin typeface="+mn-lt"/>
              </a:rPr>
              <a:t>Compile-time </a:t>
            </a:r>
            <a:r>
              <a:rPr lang="es-ES" sz="1400" b="1" i="1" kern="0" dirty="0" err="1">
                <a:solidFill>
                  <a:srgbClr val="0000FF"/>
                </a:solidFill>
                <a:latin typeface="+mn-lt"/>
              </a:rPr>
              <a:t>variability</a:t>
            </a:r>
            <a:r>
              <a:rPr lang="es-ES" sz="1400" b="1" i="1" kern="0" dirty="0">
                <a:solidFill>
                  <a:srgbClr val="0000FF"/>
                </a:solidFill>
                <a:latin typeface="+mn-lt"/>
              </a:rPr>
              <a:t> </a:t>
            </a:r>
            <a:r>
              <a:rPr lang="es-ES" sz="1400" kern="0" dirty="0">
                <a:solidFill>
                  <a:srgbClr val="0000FF"/>
                </a:solidFill>
                <a:latin typeface="+mn-lt"/>
              </a:rPr>
              <a:t>(en tiempo de compilación): </a:t>
            </a:r>
            <a:r>
              <a:rPr lang="es-ES" altLang="es-ES" sz="1400" dirty="0">
                <a:latin typeface="+mn-lt"/>
              </a:rPr>
              <a:t>Se incluyen o excluyen características antes de compilar el código.</a:t>
            </a:r>
            <a:endParaRPr lang="es-ES" sz="1400" kern="0" dirty="0">
              <a:solidFill>
                <a:srgbClr val="0000FF"/>
              </a:solidFill>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Load-time </a:t>
            </a:r>
            <a:r>
              <a:rPr lang="es-ES" sz="1400" b="1" i="1" kern="0" dirty="0" err="1">
                <a:solidFill>
                  <a:srgbClr val="0000FF"/>
                </a:solidFill>
                <a:latin typeface="+mn-lt"/>
              </a:rPr>
              <a:t>variability</a:t>
            </a:r>
            <a:r>
              <a:rPr lang="es-ES" sz="1400" b="1" i="1" kern="0" dirty="0">
                <a:solidFill>
                  <a:srgbClr val="0000FF"/>
                </a:solidFill>
                <a:latin typeface="+mn-lt"/>
              </a:rPr>
              <a:t> </a:t>
            </a:r>
            <a:r>
              <a:rPr lang="es-ES" sz="1400" kern="0" dirty="0">
                <a:solidFill>
                  <a:srgbClr val="0000FF"/>
                </a:solidFill>
                <a:latin typeface="+mn-lt"/>
              </a:rPr>
              <a:t>(en tiempo de carga): </a:t>
            </a:r>
            <a:r>
              <a:rPr lang="es-ES" altLang="es-ES" sz="1400" dirty="0">
                <a:latin typeface="+mn-lt"/>
              </a:rPr>
              <a:t>Se activan características al iniciar la aplicación.</a:t>
            </a:r>
            <a:endParaRPr lang="es-ES" sz="1400" kern="0" dirty="0">
              <a:solidFill>
                <a:srgbClr val="0000FF"/>
              </a:solidFill>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Run-time </a:t>
            </a:r>
            <a:r>
              <a:rPr lang="es-ES" sz="1400" b="1" i="1" kern="0" dirty="0" err="1">
                <a:solidFill>
                  <a:srgbClr val="0000FF"/>
                </a:solidFill>
                <a:latin typeface="+mn-lt"/>
              </a:rPr>
              <a:t>variability</a:t>
            </a:r>
            <a:r>
              <a:rPr lang="es-ES" sz="1400" b="1" i="1" kern="0" dirty="0">
                <a:solidFill>
                  <a:srgbClr val="0000FF"/>
                </a:solidFill>
                <a:latin typeface="+mn-lt"/>
              </a:rPr>
              <a:t> </a:t>
            </a:r>
            <a:r>
              <a:rPr lang="es-ES" sz="1400" kern="0" dirty="0">
                <a:solidFill>
                  <a:srgbClr val="0000FF"/>
                </a:solidFill>
                <a:latin typeface="+mn-lt"/>
              </a:rPr>
              <a:t>(en tiempo de ejecución): </a:t>
            </a:r>
            <a:r>
              <a:rPr lang="es-ES" altLang="es-ES" sz="1400" dirty="0">
                <a:latin typeface="+mn-lt"/>
              </a:rPr>
              <a:t> Se cambian características durante la ejecución de la aplicación.</a:t>
            </a: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marL="285750" indent="-285750" algn="just">
              <a:buFont typeface="Arial" panose="020B0604020202020204" pitchFamily="34" charset="0"/>
              <a:buChar char="•"/>
              <a:defRPr/>
            </a:pPr>
            <a:r>
              <a:rPr lang="es-ES" sz="1400" b="1" i="1" kern="0" dirty="0" err="1">
                <a:solidFill>
                  <a:srgbClr val="0000FF"/>
                </a:solidFill>
                <a:latin typeface="+mn-lt"/>
              </a:rPr>
              <a:t>Technology</a:t>
            </a:r>
            <a:r>
              <a:rPr lang="es-ES" sz="1400" b="1" i="1" kern="0" dirty="0">
                <a:solidFill>
                  <a:srgbClr val="0000FF"/>
                </a:solidFill>
                <a:latin typeface="+mn-lt"/>
              </a:rPr>
              <a:t> </a:t>
            </a:r>
            <a:r>
              <a:rPr lang="es-ES" sz="1400" kern="0" dirty="0">
                <a:solidFill>
                  <a:srgbClr val="0000FF"/>
                </a:solidFill>
                <a:latin typeface="+mn-lt"/>
              </a:rPr>
              <a:t>(Tecnología): </a:t>
            </a:r>
            <a:r>
              <a:rPr lang="es-ES" altLang="es-ES" sz="1400" dirty="0">
                <a:latin typeface="+mn-lt"/>
              </a:rPr>
              <a:t>Clasifica los mecanismos de implementación en:</a:t>
            </a:r>
          </a:p>
          <a:p>
            <a:pPr marL="742950" lvl="1" indent="-285750" algn="just">
              <a:buFont typeface="Courier New" panose="02070309020205020404" pitchFamily="49" charset="0"/>
              <a:buChar char="o"/>
              <a:defRPr/>
            </a:pPr>
            <a:r>
              <a:rPr lang="es-ES" sz="1400" b="1" i="1" kern="0" dirty="0" err="1">
                <a:solidFill>
                  <a:srgbClr val="0000FF"/>
                </a:solidFill>
                <a:latin typeface="+mn-lt"/>
              </a:rPr>
              <a:t>Language-based</a:t>
            </a:r>
            <a:r>
              <a:rPr lang="es-ES" sz="1400" b="1" i="1" kern="0" dirty="0">
                <a:solidFill>
                  <a:srgbClr val="0000FF"/>
                </a:solidFill>
                <a:latin typeface="+mn-lt"/>
              </a:rPr>
              <a:t> </a:t>
            </a:r>
            <a:r>
              <a:rPr lang="es-ES" sz="1400" b="1" i="1" kern="0" dirty="0" err="1">
                <a:solidFill>
                  <a:srgbClr val="0000FF"/>
                </a:solidFill>
                <a:latin typeface="+mn-lt"/>
              </a:rPr>
              <a:t>approaches</a:t>
            </a:r>
            <a:r>
              <a:rPr lang="es-ES" sz="1400" b="1" i="1" kern="0" dirty="0">
                <a:solidFill>
                  <a:srgbClr val="0000FF"/>
                </a:solidFill>
                <a:latin typeface="+mn-lt"/>
              </a:rPr>
              <a:t> </a:t>
            </a:r>
            <a:r>
              <a:rPr lang="es-ES" sz="1400" kern="0" dirty="0">
                <a:solidFill>
                  <a:srgbClr val="0000FF"/>
                </a:solidFill>
                <a:latin typeface="+mn-lt"/>
              </a:rPr>
              <a:t>(basados en el lenguaje): </a:t>
            </a:r>
            <a:r>
              <a:rPr lang="es-ES" altLang="es-ES" sz="1400" dirty="0">
                <a:latin typeface="+mn-lt"/>
              </a:rPr>
              <a:t>Se implementan las características directamente en el lenguaje de programación utilizado.</a:t>
            </a:r>
          </a:p>
          <a:p>
            <a:pPr marL="742950" lvl="1" indent="-285750" algn="just">
              <a:buFont typeface="Courier New" panose="02070309020205020404" pitchFamily="49" charset="0"/>
              <a:buChar char="o"/>
              <a:defRPr/>
            </a:pPr>
            <a:r>
              <a:rPr lang="es-ES" sz="1400" b="1" i="1" kern="0" dirty="0">
                <a:solidFill>
                  <a:srgbClr val="0000FF"/>
                </a:solidFill>
                <a:latin typeface="+mn-lt"/>
              </a:rPr>
              <a:t>Tool-</a:t>
            </a:r>
            <a:r>
              <a:rPr lang="es-ES" sz="1400" b="1" i="1" kern="0" dirty="0" err="1">
                <a:solidFill>
                  <a:srgbClr val="0000FF"/>
                </a:solidFill>
                <a:latin typeface="+mn-lt"/>
              </a:rPr>
              <a:t>based</a:t>
            </a:r>
            <a:r>
              <a:rPr lang="es-ES" sz="1400" b="1" i="1" kern="0" dirty="0">
                <a:solidFill>
                  <a:srgbClr val="0000FF"/>
                </a:solidFill>
                <a:latin typeface="+mn-lt"/>
              </a:rPr>
              <a:t> </a:t>
            </a:r>
            <a:r>
              <a:rPr lang="es-ES" sz="1400" b="1" i="1" kern="0" dirty="0" err="1">
                <a:solidFill>
                  <a:srgbClr val="0000FF"/>
                </a:solidFill>
                <a:latin typeface="+mn-lt"/>
              </a:rPr>
              <a:t>approaches</a:t>
            </a:r>
            <a:r>
              <a:rPr lang="es-ES" sz="1400" b="1" i="1" kern="0" dirty="0">
                <a:solidFill>
                  <a:srgbClr val="0000FF"/>
                </a:solidFill>
                <a:latin typeface="+mn-lt"/>
              </a:rPr>
              <a:t> </a:t>
            </a:r>
            <a:r>
              <a:rPr lang="es-ES" sz="1400" kern="0" dirty="0">
                <a:solidFill>
                  <a:srgbClr val="0000FF"/>
                </a:solidFill>
                <a:latin typeface="+mn-lt"/>
              </a:rPr>
              <a:t>(basados en herramientas): </a:t>
            </a:r>
            <a:r>
              <a:rPr lang="es-ES" altLang="es-ES" sz="1400" dirty="0">
                <a:latin typeface="+mn-lt"/>
              </a:rPr>
              <a:t>Se utilizan herramientas externas para representar las características y generar productos.</a:t>
            </a: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marL="285750" indent="-285750" algn="just">
              <a:buFont typeface="Arial" panose="020B0604020202020204" pitchFamily="34" charset="0"/>
              <a:buChar char="•"/>
              <a:defRPr/>
            </a:pPr>
            <a:r>
              <a:rPr lang="es-ES" sz="1400" b="1" i="1" kern="0" dirty="0" err="1">
                <a:solidFill>
                  <a:srgbClr val="0000FF"/>
                </a:solidFill>
                <a:latin typeface="+mn-lt"/>
              </a:rPr>
              <a:t>Representation</a:t>
            </a:r>
            <a:r>
              <a:rPr lang="es-ES" sz="1400" b="1" i="1" kern="0" dirty="0">
                <a:solidFill>
                  <a:srgbClr val="0000FF"/>
                </a:solidFill>
                <a:latin typeface="+mn-lt"/>
              </a:rPr>
              <a:t> </a:t>
            </a:r>
            <a:r>
              <a:rPr lang="es-ES" sz="1400" kern="0" dirty="0">
                <a:solidFill>
                  <a:srgbClr val="0000FF"/>
                </a:solidFill>
                <a:latin typeface="+mn-lt"/>
              </a:rPr>
              <a:t>(Representación): </a:t>
            </a:r>
            <a:r>
              <a:rPr lang="es-ES" altLang="es-ES" sz="1400" dirty="0">
                <a:latin typeface="+mn-lt"/>
              </a:rPr>
              <a:t>Diferencia entre:</a:t>
            </a:r>
          </a:p>
          <a:p>
            <a:pPr marL="742950" lvl="1" indent="-285750" algn="just">
              <a:buFont typeface="Courier New" panose="02070309020205020404" pitchFamily="49" charset="0"/>
              <a:buChar char="o"/>
              <a:defRPr/>
            </a:pPr>
            <a:r>
              <a:rPr lang="es-ES" sz="1400" b="1" i="1" kern="0" dirty="0" err="1">
                <a:solidFill>
                  <a:srgbClr val="0000FF"/>
                </a:solidFill>
                <a:latin typeface="+mn-lt"/>
              </a:rPr>
              <a:t>Annotation-based</a:t>
            </a:r>
            <a:r>
              <a:rPr lang="es-ES" sz="1400" b="1" i="1" kern="0" dirty="0">
                <a:solidFill>
                  <a:srgbClr val="0000FF"/>
                </a:solidFill>
                <a:latin typeface="+mn-lt"/>
              </a:rPr>
              <a:t> </a:t>
            </a:r>
            <a:r>
              <a:rPr lang="es-ES" sz="1400" b="1" i="1" kern="0" dirty="0" err="1">
                <a:solidFill>
                  <a:srgbClr val="0000FF"/>
                </a:solidFill>
                <a:latin typeface="+mn-lt"/>
              </a:rPr>
              <a:t>approaches</a:t>
            </a:r>
            <a:r>
              <a:rPr lang="es-ES" sz="1400" b="1" i="1" kern="0" dirty="0">
                <a:solidFill>
                  <a:srgbClr val="0000FF"/>
                </a:solidFill>
                <a:latin typeface="+mn-lt"/>
              </a:rPr>
              <a:t> </a:t>
            </a:r>
            <a:r>
              <a:rPr lang="es-ES" sz="1400" kern="0" dirty="0">
                <a:solidFill>
                  <a:srgbClr val="0000FF"/>
                </a:solidFill>
                <a:latin typeface="+mn-lt"/>
              </a:rPr>
              <a:t>(basados en anotaciones): </a:t>
            </a:r>
            <a:r>
              <a:rPr lang="es-ES" altLang="es-ES" sz="1400" dirty="0">
                <a:latin typeface="+mn-lt"/>
              </a:rPr>
              <a:t>Se usa una base de código común con anotaciones que indican qué partes pertenecen a cada característica.</a:t>
            </a:r>
            <a:endParaRPr lang="es-ES" sz="1400" kern="0" dirty="0">
              <a:solidFill>
                <a:srgbClr val="0000FF"/>
              </a:solidFill>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Composition-based</a:t>
            </a:r>
            <a:r>
              <a:rPr lang="es-ES" sz="1400" b="1" i="1" kern="0" dirty="0">
                <a:solidFill>
                  <a:srgbClr val="0000FF"/>
                </a:solidFill>
                <a:latin typeface="+mn-lt"/>
              </a:rPr>
              <a:t> </a:t>
            </a:r>
            <a:r>
              <a:rPr lang="es-ES" sz="1400" b="1" i="1" kern="0" dirty="0" err="1">
                <a:solidFill>
                  <a:srgbClr val="0000FF"/>
                </a:solidFill>
                <a:latin typeface="+mn-lt"/>
              </a:rPr>
              <a:t>approaches</a:t>
            </a:r>
            <a:r>
              <a:rPr lang="es-ES" sz="1400" b="1" i="1" kern="0" dirty="0">
                <a:solidFill>
                  <a:srgbClr val="0000FF"/>
                </a:solidFill>
                <a:latin typeface="+mn-lt"/>
              </a:rPr>
              <a:t> </a:t>
            </a:r>
            <a:r>
              <a:rPr lang="es-ES" sz="1400" kern="0" dirty="0">
                <a:solidFill>
                  <a:srgbClr val="0000FF"/>
                </a:solidFill>
                <a:latin typeface="+mn-lt"/>
              </a:rPr>
              <a:t>(basados en composición): </a:t>
            </a:r>
            <a:r>
              <a:rPr lang="es-ES" altLang="es-ES" sz="1400" dirty="0">
                <a:latin typeface="+mn-lt"/>
              </a:rPr>
              <a:t>Se tienen unidades de código separadas para cada característica, que se combinan en la generación de productos.</a:t>
            </a:r>
          </a:p>
          <a:p>
            <a:pPr marL="742950" lvl="1" indent="-285750" algn="just">
              <a:buFont typeface="Courier New" panose="02070309020205020404" pitchFamily="49" charset="0"/>
              <a:buChar char="o"/>
              <a:defRPr/>
            </a:pPr>
            <a:endParaRPr lang="es-ES" altLang="es-ES" sz="1600" dirty="0">
              <a:latin typeface="+mn-lt"/>
            </a:endParaRPr>
          </a:p>
        </p:txBody>
      </p:sp>
      <p:pic>
        <p:nvPicPr>
          <p:cNvPr id="4" name="Imagen 3">
            <a:extLst>
              <a:ext uri="{FF2B5EF4-FFF2-40B4-BE49-F238E27FC236}">
                <a16:creationId xmlns:a16="http://schemas.microsoft.com/office/drawing/2014/main" id="{A174EEAC-B7C5-4D8A-8DBA-594EF804A822}"/>
              </a:ext>
            </a:extLst>
          </p:cNvPr>
          <p:cNvPicPr>
            <a:picLocks noChangeAspect="1"/>
          </p:cNvPicPr>
          <p:nvPr/>
        </p:nvPicPr>
        <p:blipFill>
          <a:blip r:embed="rId2"/>
          <a:stretch>
            <a:fillRect/>
          </a:stretch>
        </p:blipFill>
        <p:spPr>
          <a:xfrm>
            <a:off x="1095781" y="4838680"/>
            <a:ext cx="3044171" cy="1819747"/>
          </a:xfrm>
          <a:prstGeom prst="rect">
            <a:avLst/>
          </a:prstGeom>
        </p:spPr>
      </p:pic>
      <p:pic>
        <p:nvPicPr>
          <p:cNvPr id="6" name="Imagen 5">
            <a:extLst>
              <a:ext uri="{FF2B5EF4-FFF2-40B4-BE49-F238E27FC236}">
                <a16:creationId xmlns:a16="http://schemas.microsoft.com/office/drawing/2014/main" id="{69C4A0A2-B996-45F7-93A2-9F66070E4FD3}"/>
              </a:ext>
            </a:extLst>
          </p:cNvPr>
          <p:cNvPicPr>
            <a:picLocks noChangeAspect="1"/>
          </p:cNvPicPr>
          <p:nvPr/>
        </p:nvPicPr>
        <p:blipFill>
          <a:blip r:embed="rId3"/>
          <a:stretch>
            <a:fillRect/>
          </a:stretch>
        </p:blipFill>
        <p:spPr>
          <a:xfrm>
            <a:off x="4876141" y="4869160"/>
            <a:ext cx="3080235" cy="1819747"/>
          </a:xfrm>
          <a:prstGeom prst="rect">
            <a:avLst/>
          </a:prstGeom>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1B2ADCF-3E11-419D-AF23-9B6F2C5CFC08}"/>
              </a:ext>
            </a:extLst>
          </p:cNvPr>
          <p:cNvPicPr>
            <a:picLocks noChangeAspect="1"/>
          </p:cNvPicPr>
          <p:nvPr/>
        </p:nvPicPr>
        <p:blipFill>
          <a:blip r:embed="rId2"/>
          <a:stretch>
            <a:fillRect/>
          </a:stretch>
        </p:blipFill>
        <p:spPr>
          <a:xfrm>
            <a:off x="1547664" y="2655221"/>
            <a:ext cx="6392948" cy="4086891"/>
          </a:xfrm>
          <a:prstGeom prst="rect">
            <a:avLst/>
          </a:prstGeom>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Custom</a:t>
            </a:r>
            <a:r>
              <a:rPr lang="es-ES" altLang="es-ES" sz="2400" b="1" i="1" dirty="0">
                <a:solidFill>
                  <a:srgbClr val="0000FF"/>
                </a:solidFill>
                <a:latin typeface="+mn-lt"/>
              </a:rPr>
              <a:t> </a:t>
            </a:r>
            <a:r>
              <a:rPr lang="es-ES" altLang="es-ES" sz="2400" b="1" i="1" dirty="0" err="1">
                <a:solidFill>
                  <a:srgbClr val="0000FF"/>
                </a:solidFill>
                <a:latin typeface="+mn-lt"/>
              </a:rPr>
              <a:t>Build</a:t>
            </a:r>
            <a:r>
              <a:rPr lang="es-ES" altLang="es-ES" sz="2400" b="1" i="1" dirty="0">
                <a:solidFill>
                  <a:srgbClr val="0000FF"/>
                </a:solidFill>
                <a:latin typeface="+mn-lt"/>
              </a:rPr>
              <a:t> Scripts </a:t>
            </a:r>
            <a:r>
              <a:rPr lang="es-ES" altLang="es-ES" sz="2400" b="1" dirty="0">
                <a:solidFill>
                  <a:srgbClr val="0000FF"/>
                </a:solidFill>
                <a:latin typeface="+mn-lt"/>
              </a:rPr>
              <a:t>(Scripts de construcción personalizados)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98945"/>
            <a:ext cx="9144000" cy="1477328"/>
          </a:xfrm>
          <a:prstGeom prst="rect">
            <a:avLst/>
          </a:prstGeom>
          <a:noFill/>
        </p:spPr>
        <p:txBody>
          <a:bodyPr wrap="square">
            <a:spAutoFit/>
          </a:bodyPr>
          <a:lstStyle/>
          <a:p>
            <a:pPr algn="just">
              <a:defRPr/>
            </a:pPr>
            <a:r>
              <a:rPr lang="es-ES" kern="0" dirty="0">
                <a:latin typeface="+mn-lt"/>
              </a:rPr>
              <a:t>Se crea un </a:t>
            </a:r>
            <a:r>
              <a:rPr lang="es-ES" kern="0" dirty="0">
                <a:solidFill>
                  <a:srgbClr val="0000FF"/>
                </a:solidFill>
                <a:latin typeface="+mn-lt"/>
              </a:rPr>
              <a:t>script de construcción personalizado </a:t>
            </a:r>
            <a:r>
              <a:rPr lang="es-ES" kern="0" dirty="0">
                <a:latin typeface="+mn-lt"/>
              </a:rPr>
              <a:t>para cada cliente (producto). Almacenan una </a:t>
            </a:r>
            <a:r>
              <a:rPr lang="es-ES" kern="0" dirty="0">
                <a:solidFill>
                  <a:srgbClr val="0000FF"/>
                </a:solidFill>
                <a:latin typeface="+mn-lt"/>
              </a:rPr>
              <a:t>implementación base </a:t>
            </a:r>
            <a:r>
              <a:rPr lang="es-ES" kern="0" dirty="0">
                <a:latin typeface="+mn-lt"/>
              </a:rPr>
              <a:t>en un directorio y los </a:t>
            </a:r>
            <a:r>
              <a:rPr lang="es-ES" kern="0" dirty="0">
                <a:solidFill>
                  <a:srgbClr val="0000FF"/>
                </a:solidFill>
                <a:latin typeface="+mn-lt"/>
              </a:rPr>
              <a:t>scripts de construcción específicos de cada cliente</a:t>
            </a:r>
            <a:r>
              <a:rPr lang="es-ES" kern="0" dirty="0">
                <a:latin typeface="+mn-lt"/>
              </a:rPr>
              <a:t>, junto con sus respectivas extensiones, en otros directorios. Un script de construcción específico de un cliente puede reemplazar archivos de la implementación base y agregar archivos adicionales a la compilación</a:t>
            </a:r>
          </a:p>
        </p:txBody>
      </p:sp>
    </p:spTree>
    <p:extLst>
      <p:ext uri="{BB962C8B-B14F-4D97-AF65-F5344CB8AC3E}">
        <p14:creationId xmlns:p14="http://schemas.microsoft.com/office/powerpoint/2010/main" val="1600819456"/>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Build</a:t>
            </a:r>
            <a:r>
              <a:rPr lang="es-ES" altLang="es-ES" sz="2000" b="1" i="1" dirty="0">
                <a:solidFill>
                  <a:srgbClr val="0000FF"/>
                </a:solidFill>
                <a:latin typeface="+mn-lt"/>
              </a:rPr>
              <a:t> </a:t>
            </a:r>
            <a:r>
              <a:rPr lang="es-ES" altLang="es-ES" sz="2000" b="1" i="1" dirty="0" err="1">
                <a:solidFill>
                  <a:srgbClr val="0000FF"/>
                </a:solidFill>
                <a:latin typeface="+mn-lt"/>
              </a:rPr>
              <a:t>Systems</a:t>
            </a:r>
            <a:r>
              <a:rPr lang="es-ES" altLang="es-ES" sz="2000" b="1" i="1" dirty="0">
                <a:solidFill>
                  <a:srgbClr val="0000FF"/>
                </a:solidFill>
                <a:latin typeface="+mn-lt"/>
              </a:rPr>
              <a:t> </a:t>
            </a:r>
            <a:r>
              <a:rPr lang="es-ES" altLang="es-ES" sz="2000" b="1" dirty="0">
                <a:solidFill>
                  <a:srgbClr val="0000FF"/>
                </a:solidFill>
                <a:latin typeface="+mn-lt"/>
              </a:rPr>
              <a:t>(Sistemas de construcción)</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632311"/>
          </a:xfrm>
          <a:prstGeom prst="rect">
            <a:avLst/>
          </a:prstGeom>
          <a:noFill/>
        </p:spPr>
        <p:txBody>
          <a:bodyPr wrap="square">
            <a:spAutoFit/>
          </a:bodyPr>
          <a:lstStyle/>
          <a:p>
            <a:pPr algn="just">
              <a:defRPr/>
            </a:pPr>
            <a:r>
              <a:rPr lang="es-ES" altLang="es-ES" u="sng" dirty="0">
                <a:latin typeface="+mn-lt"/>
              </a:rPr>
              <a:t>Criterios de calidad:</a:t>
            </a:r>
          </a:p>
          <a:p>
            <a:pPr algn="just">
              <a:defRPr/>
            </a:pPr>
            <a:r>
              <a:rPr lang="es-ES" b="1" i="0" dirty="0">
                <a:solidFill>
                  <a:srgbClr val="00B050"/>
                </a:solidFill>
                <a:effectLst/>
                <a:latin typeface="Source Sans Pro" panose="020B0503030403020204" pitchFamily="34" charset="0"/>
              </a:rPr>
              <a:t>✅</a:t>
            </a:r>
            <a:r>
              <a:rPr lang="es-ES" b="1" i="0" dirty="0">
                <a:solidFill>
                  <a:srgbClr val="DF000F"/>
                </a:solidFill>
                <a:effectLst/>
                <a:latin typeface="Source Sans Pro" panose="020B0503030403020204" pitchFamily="34" charset="0"/>
              </a:rPr>
              <a:t> </a:t>
            </a:r>
            <a:r>
              <a:rPr lang="es-ES" altLang="es-ES" b="1" dirty="0" err="1">
                <a:latin typeface="+mn-lt"/>
              </a:rPr>
              <a:t>Preplanning</a:t>
            </a:r>
            <a:r>
              <a:rPr lang="es-ES" altLang="es-ES" b="1" dirty="0">
                <a:latin typeface="+mn-lt"/>
              </a:rPr>
              <a:t> </a:t>
            </a:r>
            <a:r>
              <a:rPr lang="es-ES" altLang="es-ES" b="1" dirty="0" err="1">
                <a:latin typeface="+mn-lt"/>
              </a:rPr>
              <a:t>effort</a:t>
            </a:r>
            <a:r>
              <a:rPr lang="es-ES" altLang="es-ES" b="1" dirty="0">
                <a:latin typeface="+mn-lt"/>
              </a:rPr>
              <a:t>:</a:t>
            </a:r>
            <a:r>
              <a:rPr lang="es-ES" altLang="es-ES" dirty="0">
                <a:latin typeface="+mn-lt"/>
              </a:rPr>
              <a:t> No requiere una planificación extensa antes del desarrollo, ya que la variabilidad se controla en tiempo de compilación mediante la inclusión/exclusión de archivos.</a:t>
            </a:r>
          </a:p>
          <a:p>
            <a:pPr algn="just">
              <a:defRPr/>
            </a:pPr>
            <a:endParaRPr lang="es-ES" altLang="es-ES" b="1" dirty="0">
              <a:latin typeface="+mn-lt"/>
            </a:endParaRPr>
          </a:p>
          <a:p>
            <a:pPr algn="just">
              <a:defRPr/>
            </a:pPr>
            <a:r>
              <a:rPr lang="es-ES" b="1" i="0" dirty="0">
                <a:solidFill>
                  <a:srgbClr val="FFC000"/>
                </a:solidFill>
                <a:effectLst/>
                <a:latin typeface="Google Sans"/>
              </a:rPr>
              <a:t> ▨</a:t>
            </a:r>
            <a:r>
              <a:rPr lang="es-ES" b="1" i="0" dirty="0">
                <a:solidFill>
                  <a:srgbClr val="ECECEC"/>
                </a:solidFill>
                <a:effectLst/>
                <a:latin typeface="Google Sans"/>
              </a:rPr>
              <a:t> </a:t>
            </a:r>
            <a:r>
              <a:rPr lang="es-ES" altLang="es-ES" b="1" dirty="0">
                <a:latin typeface="+mn-lt"/>
              </a:rPr>
              <a:t>Feature </a:t>
            </a:r>
            <a:r>
              <a:rPr lang="es-ES" altLang="es-ES" b="1" dirty="0" err="1">
                <a:latin typeface="+mn-lt"/>
              </a:rPr>
              <a:t>traceability</a:t>
            </a:r>
            <a:r>
              <a:rPr lang="es-ES" altLang="es-ES" b="1" dirty="0">
                <a:latin typeface="+mn-lt"/>
              </a:rPr>
              <a:t>:</a:t>
            </a:r>
            <a:r>
              <a:rPr lang="es-ES" altLang="es-ES" dirty="0">
                <a:latin typeface="+mn-lt"/>
              </a:rPr>
              <a:t> Si bien es posible mapear características a archivos, la granularidad a nivel de archivo puede dificultar la trazabilidad fina, especialmente cuando múltiples características afectan el mismo archivo.</a:t>
            </a:r>
          </a:p>
          <a:p>
            <a:pPr algn="just">
              <a:defRPr/>
            </a:pPr>
            <a:endParaRPr lang="es-ES" altLang="es-ES" b="1" dirty="0">
              <a:latin typeface="+mn-lt"/>
            </a:endParaRPr>
          </a:p>
          <a:p>
            <a:pPr algn="just">
              <a:defRPr/>
            </a:pPr>
            <a:r>
              <a:rPr lang="es-ES" b="1" i="0" dirty="0">
                <a:solidFill>
                  <a:srgbClr val="FFC000"/>
                </a:solidFill>
                <a:effectLst/>
                <a:latin typeface="Google Sans"/>
              </a:rPr>
              <a:t> ▨</a:t>
            </a:r>
            <a:r>
              <a:rPr lang="es-ES" b="1" i="0" dirty="0">
                <a:solidFill>
                  <a:srgbClr val="ECECEC"/>
                </a:solidFill>
                <a:effectLst/>
                <a:latin typeface="Google Sans"/>
              </a:rPr>
              <a:t> </a:t>
            </a:r>
            <a:r>
              <a:rPr lang="es-ES" altLang="es-ES" b="1" dirty="0" err="1">
                <a:latin typeface="+mn-lt"/>
              </a:rPr>
              <a:t>Separation</a:t>
            </a:r>
            <a:r>
              <a:rPr lang="es-ES" altLang="es-ES" b="1" dirty="0">
                <a:latin typeface="+mn-lt"/>
              </a:rPr>
              <a:t> </a:t>
            </a:r>
            <a:r>
              <a:rPr lang="es-ES" altLang="es-ES" b="1" dirty="0" err="1">
                <a:latin typeface="+mn-lt"/>
              </a:rPr>
              <a:t>of</a:t>
            </a:r>
            <a:r>
              <a:rPr lang="es-ES" altLang="es-ES" b="1" dirty="0">
                <a:latin typeface="+mn-lt"/>
              </a:rPr>
              <a:t> </a:t>
            </a:r>
            <a:r>
              <a:rPr lang="es-ES" altLang="es-ES" b="1" dirty="0" err="1">
                <a:latin typeface="+mn-lt"/>
              </a:rPr>
              <a:t>concerns</a:t>
            </a:r>
            <a:r>
              <a:rPr lang="es-ES" altLang="es-ES" b="1" dirty="0">
                <a:latin typeface="+mn-lt"/>
              </a:rPr>
              <a:t>:</a:t>
            </a:r>
            <a:r>
              <a:rPr lang="es-ES" altLang="es-ES" dirty="0">
                <a:latin typeface="+mn-lt"/>
              </a:rPr>
              <a:t> Se pueden usar patrones de diseño para modularizar características, pero la variabilidad a nivel de archivo puede generar replicación de código, reduciendo la separación efectiva.</a:t>
            </a:r>
          </a:p>
          <a:p>
            <a:pPr algn="just">
              <a:defRPr/>
            </a:pPr>
            <a:endParaRPr lang="es-ES" altLang="es-ES" b="1" dirty="0">
              <a:latin typeface="+mn-lt"/>
            </a:endParaRPr>
          </a:p>
          <a:p>
            <a:pPr algn="just">
              <a:defRPr/>
            </a:pPr>
            <a:r>
              <a:rPr lang="es-ES" b="1" i="0" dirty="0">
                <a:solidFill>
                  <a:srgbClr val="C00000"/>
                </a:solidFill>
                <a:effectLst/>
                <a:latin typeface="Google Sans"/>
              </a:rPr>
              <a:t>❌</a:t>
            </a:r>
            <a:r>
              <a:rPr lang="es-ES" b="1" i="0" dirty="0">
                <a:solidFill>
                  <a:srgbClr val="ECECEC"/>
                </a:solidFill>
                <a:effectLst/>
                <a:latin typeface="Google Sans"/>
              </a:rPr>
              <a:t> </a:t>
            </a:r>
            <a:r>
              <a:rPr lang="es-ES" altLang="es-ES" b="1" dirty="0" err="1">
                <a:latin typeface="+mn-lt"/>
              </a:rPr>
              <a:t>Information</a:t>
            </a:r>
            <a:r>
              <a:rPr lang="es-ES" altLang="es-ES" b="1" dirty="0">
                <a:latin typeface="+mn-lt"/>
              </a:rPr>
              <a:t> </a:t>
            </a:r>
            <a:r>
              <a:rPr lang="es-ES" altLang="es-ES" b="1" dirty="0" err="1">
                <a:latin typeface="+mn-lt"/>
              </a:rPr>
              <a:t>hiding</a:t>
            </a:r>
            <a:r>
              <a:rPr lang="es-ES" altLang="es-ES" b="1" dirty="0">
                <a:latin typeface="+mn-lt"/>
              </a:rPr>
              <a:t>:</a:t>
            </a:r>
            <a:r>
              <a:rPr lang="es-ES" altLang="es-ES" dirty="0">
                <a:latin typeface="+mn-lt"/>
              </a:rPr>
              <a:t> No proporciona un mecanismo fuerte de encapsulamiento. La inclusión condicional de archivos no garantiza interfaces bien definidas ni oculta detalles internos.</a:t>
            </a:r>
          </a:p>
          <a:p>
            <a:pPr algn="just">
              <a:defRPr/>
            </a:pPr>
            <a:endParaRPr lang="es-ES" altLang="es-ES" b="1" dirty="0">
              <a:latin typeface="+mn-lt"/>
            </a:endParaRPr>
          </a:p>
          <a:p>
            <a:pPr algn="just">
              <a:defRPr/>
            </a:pPr>
            <a:r>
              <a:rPr lang="es-ES" b="1" i="0" dirty="0">
                <a:solidFill>
                  <a:srgbClr val="FFC000"/>
                </a:solidFill>
                <a:effectLst/>
                <a:latin typeface="Google Sans"/>
              </a:rPr>
              <a:t> ▨ </a:t>
            </a:r>
            <a:r>
              <a:rPr lang="es-ES" altLang="es-ES" b="1" dirty="0" err="1">
                <a:latin typeface="+mn-lt"/>
              </a:rPr>
              <a:t>Granularity</a:t>
            </a:r>
            <a:r>
              <a:rPr lang="es-ES" altLang="es-ES" b="1" dirty="0">
                <a:latin typeface="+mn-lt"/>
              </a:rPr>
              <a:t>:</a:t>
            </a:r>
            <a:r>
              <a:rPr lang="es-ES" altLang="es-ES" dirty="0">
                <a:latin typeface="+mn-lt"/>
              </a:rPr>
              <a:t> Funciona bien a nivel de archivo, pero es problemático para cambios pequeños, ya que puede requerir replicación de archivos completos..</a:t>
            </a:r>
          </a:p>
          <a:p>
            <a:pPr algn="just">
              <a:defRPr/>
            </a:pPr>
            <a:endParaRPr lang="es-ES" altLang="es-ES" b="1" dirty="0">
              <a:latin typeface="+mn-lt"/>
            </a:endParaRPr>
          </a:p>
          <a:p>
            <a:pPr algn="just">
              <a:defRPr/>
            </a:pPr>
            <a:r>
              <a:rPr lang="es-ES" b="1" i="0" dirty="0">
                <a:solidFill>
                  <a:srgbClr val="00B050"/>
                </a:solidFill>
                <a:effectLst/>
                <a:latin typeface="Source Sans Pro" panose="020B0503030403020204" pitchFamily="34" charset="0"/>
              </a:rPr>
              <a:t>✅</a:t>
            </a:r>
            <a:r>
              <a:rPr lang="es-ES" b="1" i="0" dirty="0">
                <a:solidFill>
                  <a:srgbClr val="ECECEC"/>
                </a:solidFill>
                <a:effectLst/>
                <a:latin typeface="Google Sans"/>
              </a:rPr>
              <a:t> </a:t>
            </a:r>
            <a:r>
              <a:rPr lang="es-ES" altLang="es-ES" b="1" dirty="0" err="1">
                <a:latin typeface="+mn-lt"/>
              </a:rPr>
              <a:t>Uniformity</a:t>
            </a:r>
            <a:r>
              <a:rPr lang="es-ES" altLang="es-ES" b="1" dirty="0">
                <a:latin typeface="+mn-lt"/>
              </a:rPr>
              <a:t>:</a:t>
            </a:r>
            <a:r>
              <a:rPr lang="es-ES" altLang="es-ES" dirty="0">
                <a:latin typeface="+mn-lt"/>
              </a:rPr>
              <a:t> Puede gestionar la variabilidad de manera uniforme en código, documentación, archivos de configuración y otros artefactos, ya que los trata de forma homogénea.</a:t>
            </a:r>
            <a:endParaRPr lang="es-ES" b="1" i="1" kern="0" dirty="0">
              <a:solidFill>
                <a:srgbClr val="0000FF"/>
              </a:solidFill>
              <a:latin typeface="+mn-lt"/>
            </a:endParaRPr>
          </a:p>
        </p:txBody>
      </p:sp>
    </p:spTree>
    <p:extLst>
      <p:ext uri="{BB962C8B-B14F-4D97-AF65-F5344CB8AC3E}">
        <p14:creationId xmlns:p14="http://schemas.microsoft.com/office/powerpoint/2010/main" val="2631243833"/>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Build</a:t>
            </a:r>
            <a:r>
              <a:rPr lang="es-ES" altLang="es-ES" sz="2400" b="1" i="1" dirty="0">
                <a:solidFill>
                  <a:srgbClr val="0000FF"/>
                </a:solidFill>
                <a:latin typeface="+mn-lt"/>
              </a:rPr>
              <a:t> </a:t>
            </a:r>
            <a:r>
              <a:rPr lang="es-ES" altLang="es-ES" sz="2400" b="1" i="1" dirty="0" err="1">
                <a:solidFill>
                  <a:srgbClr val="0000FF"/>
                </a:solidFill>
                <a:latin typeface="+mn-lt"/>
              </a:rPr>
              <a:t>Systems</a:t>
            </a:r>
            <a:r>
              <a:rPr lang="es-ES" altLang="es-ES" sz="2400" b="1" i="1" dirty="0">
                <a:solidFill>
                  <a:srgbClr val="0000FF"/>
                </a:solidFill>
                <a:latin typeface="+mn-lt"/>
              </a:rPr>
              <a:t> </a:t>
            </a:r>
            <a:r>
              <a:rPr lang="es-ES" altLang="es-ES" sz="2400" b="1" dirty="0">
                <a:solidFill>
                  <a:srgbClr val="0000FF"/>
                </a:solidFill>
                <a:latin typeface="+mn-lt"/>
              </a:rPr>
              <a:t>(Sistemas de construcción)</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052736"/>
            <a:ext cx="9144000" cy="5632311"/>
          </a:xfrm>
          <a:prstGeom prst="rect">
            <a:avLst/>
          </a:prstGeom>
          <a:noFill/>
        </p:spPr>
        <p:txBody>
          <a:bodyPr wrap="square">
            <a:spAutoFit/>
          </a:bodyPr>
          <a:lstStyle/>
          <a:p>
            <a:pPr algn="just">
              <a:defRPr/>
            </a:pPr>
            <a:r>
              <a:rPr lang="es-ES" altLang="es-ES" u="sng" dirty="0">
                <a:latin typeface="+mn-lt"/>
              </a:rPr>
              <a:t>Clasificación:</a:t>
            </a:r>
          </a:p>
          <a:p>
            <a:pPr marL="342900" indent="-342900" algn="just">
              <a:buFont typeface="Arial" panose="020B0604020202020204" pitchFamily="34" charset="0"/>
              <a:buChar char="•"/>
              <a:defRPr/>
            </a:pPr>
            <a:r>
              <a:rPr lang="en-US" altLang="es-ES" dirty="0">
                <a:latin typeface="+mn-lt"/>
              </a:rPr>
              <a:t>Binding time: </a:t>
            </a:r>
            <a:r>
              <a:rPr lang="en-US" altLang="es-ES" b="1" dirty="0">
                <a:latin typeface="+mn-lt"/>
              </a:rPr>
              <a:t>Compile-Time</a:t>
            </a:r>
          </a:p>
          <a:p>
            <a:pPr marL="342900" indent="-342900" algn="just">
              <a:buFont typeface="Arial" panose="020B0604020202020204" pitchFamily="34" charset="0"/>
              <a:buChar char="•"/>
              <a:defRPr/>
            </a:pPr>
            <a:r>
              <a:rPr lang="en-US" altLang="es-ES" dirty="0">
                <a:latin typeface="+mn-lt"/>
              </a:rPr>
              <a:t>Technology:</a:t>
            </a:r>
            <a:r>
              <a:rPr lang="en-US" altLang="es-ES" b="1" dirty="0">
                <a:latin typeface="+mn-lt"/>
              </a:rPr>
              <a:t> Tool-based</a:t>
            </a:r>
          </a:p>
          <a:p>
            <a:pPr marL="342900" indent="-342900" algn="just">
              <a:buFont typeface="Arial" panose="020B0604020202020204" pitchFamily="34" charset="0"/>
              <a:buChar char="•"/>
              <a:defRPr/>
            </a:pPr>
            <a:r>
              <a:rPr lang="en-US" altLang="es-ES" dirty="0">
                <a:latin typeface="+mn-lt"/>
              </a:rPr>
              <a:t>Representation: </a:t>
            </a:r>
            <a:r>
              <a:rPr lang="en-US" altLang="es-ES" b="1" dirty="0">
                <a:latin typeface="+mn-lt"/>
              </a:rPr>
              <a:t>Composition-based, Annotation-based</a:t>
            </a:r>
          </a:p>
          <a:p>
            <a:pPr marL="342900" indent="-342900" algn="just">
              <a:buFont typeface="Arial" panose="020B0604020202020204" pitchFamily="34" charset="0"/>
              <a:buChar char="•"/>
              <a:defRPr/>
            </a:pPr>
            <a:endParaRPr lang="es-ES" b="1" u="sng" kern="0" dirty="0">
              <a:latin typeface="+mn-lt"/>
            </a:endParaRPr>
          </a:p>
          <a:p>
            <a:pPr algn="just">
              <a:defRPr/>
            </a:pPr>
            <a:r>
              <a:rPr lang="es-ES" b="1" kern="0" dirty="0">
                <a:solidFill>
                  <a:srgbClr val="00B050"/>
                </a:solidFill>
                <a:latin typeface="+mn-lt"/>
              </a:rPr>
              <a:t>Puntos fuertes: </a:t>
            </a:r>
            <a:r>
              <a:rPr lang="es-ES" altLang="es-ES" b="1" dirty="0">
                <a:solidFill>
                  <a:srgbClr val="00B050"/>
                </a:solidFill>
                <a:latin typeface="+mn-lt"/>
              </a:rPr>
              <a:t> </a:t>
            </a:r>
          </a:p>
          <a:p>
            <a:pPr marL="285750" indent="-285750" algn="just">
              <a:buFont typeface="Arial" panose="020B0604020202020204" pitchFamily="34" charset="0"/>
              <a:buChar char="•"/>
              <a:defRPr/>
            </a:pPr>
            <a:r>
              <a:rPr lang="es-ES" kern="0" dirty="0">
                <a:latin typeface="+mn-lt"/>
              </a:rPr>
              <a:t>Herramientas conocidas y establecidas.</a:t>
            </a:r>
          </a:p>
          <a:p>
            <a:pPr marL="285750" indent="-285750" algn="just">
              <a:buFont typeface="Arial" panose="020B0604020202020204" pitchFamily="34" charset="0"/>
              <a:buChar char="•"/>
              <a:defRPr/>
            </a:pPr>
            <a:r>
              <a:rPr lang="es-ES" kern="0" dirty="0">
                <a:latin typeface="+mn-lt"/>
              </a:rPr>
              <a:t>Adecuados para compilación condicional a nivel de archivo.</a:t>
            </a:r>
          </a:p>
          <a:p>
            <a:pPr marL="285750" indent="-285750" algn="just">
              <a:buFont typeface="Arial" panose="020B0604020202020204" pitchFamily="34" charset="0"/>
              <a:buChar char="•"/>
              <a:defRPr/>
            </a:pPr>
            <a:r>
              <a:rPr lang="es-ES" kern="0" dirty="0">
                <a:latin typeface="+mn-lt"/>
              </a:rPr>
              <a:t>Orquestación de otros mecanismos de variabilidad.</a:t>
            </a:r>
          </a:p>
          <a:p>
            <a:pPr marL="285750" indent="-285750" algn="just">
              <a:buFont typeface="Arial" panose="020B0604020202020204" pitchFamily="34" charset="0"/>
              <a:buChar char="•"/>
              <a:defRPr/>
            </a:pPr>
            <a:r>
              <a:rPr lang="es-ES" kern="0" dirty="0">
                <a:latin typeface="+mn-lt"/>
              </a:rPr>
              <a:t>Personalización arbitraria en tiempo de compilación.</a:t>
            </a:r>
          </a:p>
          <a:p>
            <a:pPr marL="285750" indent="-285750" algn="just">
              <a:buFont typeface="Arial" panose="020B0604020202020204" pitchFamily="34" charset="0"/>
              <a:buChar char="•"/>
              <a:defRPr/>
            </a:pPr>
            <a:r>
              <a:rPr lang="es-ES" kern="0" dirty="0">
                <a:latin typeface="+mn-lt"/>
              </a:rPr>
              <a:t>Aplicación uniforme tanto a código fuente como a artefactos no relacionados con código.</a:t>
            </a:r>
          </a:p>
          <a:p>
            <a:pPr marL="285750" indent="-285750" algn="just">
              <a:buFont typeface="Arial" panose="020B0604020202020204" pitchFamily="34" charset="0"/>
              <a:buChar char="•"/>
              <a:defRPr/>
            </a:pPr>
            <a:r>
              <a:rPr lang="es-ES" kern="0" dirty="0">
                <a:latin typeface="+mn-lt"/>
              </a:rPr>
              <a:t>No requiere una planificación previa extensa.</a:t>
            </a:r>
          </a:p>
          <a:p>
            <a:pPr marL="285750" indent="-285750" algn="just">
              <a:buFont typeface="Arial" panose="020B0604020202020204" pitchFamily="34" charset="0"/>
              <a:buChar char="•"/>
              <a:defRPr/>
            </a:pPr>
            <a:endParaRPr lang="es-ES" kern="0" dirty="0">
              <a:latin typeface="+mn-lt"/>
            </a:endParaRPr>
          </a:p>
          <a:p>
            <a:pPr algn="just">
              <a:defRPr/>
            </a:pPr>
            <a:r>
              <a:rPr lang="es-ES" b="1" kern="0" dirty="0">
                <a:solidFill>
                  <a:srgbClr val="C00000"/>
                </a:solidFill>
                <a:latin typeface="+mn-lt"/>
              </a:rPr>
              <a:t>Puntos débiles: </a:t>
            </a:r>
            <a:r>
              <a:rPr lang="es-ES" altLang="es-ES" b="1" dirty="0">
                <a:solidFill>
                  <a:srgbClr val="C00000"/>
                </a:solidFill>
                <a:latin typeface="+mn-lt"/>
              </a:rPr>
              <a:t> </a:t>
            </a:r>
          </a:p>
          <a:p>
            <a:pPr marL="285750" indent="-285750" algn="just">
              <a:buFont typeface="Arial" panose="020B0604020202020204" pitchFamily="34" charset="0"/>
              <a:buChar char="•"/>
              <a:defRPr/>
            </a:pPr>
            <a:r>
              <a:rPr lang="es-ES" kern="0" dirty="0">
                <a:latin typeface="+mn-lt"/>
              </a:rPr>
              <a:t>Limitación a la variabilidad a nivel de archivo, lo que desincentiva una planificación sistemática y puede generar replicación de código.</a:t>
            </a:r>
          </a:p>
          <a:p>
            <a:pPr marL="285750" indent="-285750" algn="just">
              <a:buFont typeface="Arial" panose="020B0604020202020204" pitchFamily="34" charset="0"/>
              <a:buChar char="•"/>
              <a:defRPr/>
            </a:pPr>
            <a:r>
              <a:rPr lang="es-ES" kern="0" dirty="0">
                <a:latin typeface="+mn-lt"/>
              </a:rPr>
              <a:t>No es adecuado para programación orientada a características a un nivel de granularidad fina.</a:t>
            </a:r>
          </a:p>
          <a:p>
            <a:pPr marL="285750" indent="-285750" algn="just">
              <a:buFont typeface="Arial" panose="020B0604020202020204" pitchFamily="34" charset="0"/>
              <a:buChar char="•"/>
              <a:defRPr/>
            </a:pPr>
            <a:r>
              <a:rPr lang="es-ES" kern="0" dirty="0">
                <a:latin typeface="+mn-lt"/>
              </a:rPr>
              <a:t>No incorpora modularidad.</a:t>
            </a:r>
          </a:p>
          <a:p>
            <a:pPr marL="285750" indent="-285750" algn="just">
              <a:buFont typeface="Arial" panose="020B0604020202020204" pitchFamily="34" charset="0"/>
              <a:buChar char="•"/>
              <a:defRPr/>
            </a:pPr>
            <a:r>
              <a:rPr lang="es-ES" kern="0" dirty="0">
                <a:latin typeface="+mn-lt"/>
              </a:rPr>
              <a:t>La trazabilidad de características se limita al nivel de archivo.</a:t>
            </a:r>
          </a:p>
          <a:p>
            <a:pPr marL="285750" indent="-285750" algn="just">
              <a:buFont typeface="Arial" panose="020B0604020202020204" pitchFamily="34" charset="0"/>
              <a:buChar char="•"/>
              <a:defRPr/>
            </a:pPr>
            <a:r>
              <a:rPr lang="es-ES" kern="0" dirty="0">
                <a:latin typeface="+mn-lt"/>
              </a:rPr>
              <a:t>Scripts desorganizados y complejos pueden volverse difíciles de mantener y analizar.</a:t>
            </a:r>
          </a:p>
        </p:txBody>
      </p:sp>
    </p:spTree>
    <p:extLst>
      <p:ext uri="{BB962C8B-B14F-4D97-AF65-F5344CB8AC3E}">
        <p14:creationId xmlns:p14="http://schemas.microsoft.com/office/powerpoint/2010/main" val="228181907"/>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64644" y="3258655"/>
            <a:ext cx="3630155"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31500912"/>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Preprocessors</a:t>
            </a:r>
            <a:r>
              <a:rPr lang="es-ES" altLang="es-ES" sz="2400" b="1" i="1" dirty="0">
                <a:solidFill>
                  <a:srgbClr val="0000FF"/>
                </a:solidFill>
                <a:latin typeface="+mn-lt"/>
              </a:rPr>
              <a:t> </a:t>
            </a:r>
            <a:r>
              <a:rPr lang="es-ES" altLang="es-ES" sz="2400" b="1" dirty="0">
                <a:solidFill>
                  <a:srgbClr val="0000FF"/>
                </a:solidFill>
                <a:latin typeface="+mn-lt"/>
              </a:rPr>
              <a:t>(Preprocesadores)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5909310"/>
          </a:xfrm>
          <a:prstGeom prst="rect">
            <a:avLst/>
          </a:prstGeom>
          <a:noFill/>
        </p:spPr>
        <p:txBody>
          <a:bodyPr wrap="square">
            <a:spAutoFit/>
          </a:bodyPr>
          <a:lstStyle/>
          <a:p>
            <a:pPr algn="just">
              <a:defRPr/>
            </a:pPr>
            <a:r>
              <a:rPr lang="es-ES" sz="1800" kern="0" dirty="0">
                <a:latin typeface="+mn-lt"/>
              </a:rPr>
              <a:t>Herramientas que modifican el código antes de la compilación mediante directivas condicionales.</a:t>
            </a:r>
          </a:p>
          <a:p>
            <a:pPr algn="just">
              <a:defRPr/>
            </a:pPr>
            <a:endParaRPr lang="es-ES" sz="1800" kern="0" dirty="0">
              <a:latin typeface="+mn-lt"/>
            </a:endParaRPr>
          </a:p>
          <a:p>
            <a:pPr algn="just">
              <a:defRPr/>
            </a:pPr>
            <a:r>
              <a:rPr lang="es-ES" sz="1800" u="sng" kern="0" dirty="0">
                <a:latin typeface="+mn-lt"/>
              </a:rPr>
              <a:t>Ejemplos:</a:t>
            </a:r>
            <a:r>
              <a:rPr lang="es-ES" sz="1800" kern="0" dirty="0">
                <a:latin typeface="+mn-lt"/>
              </a:rPr>
              <a:t> </a:t>
            </a:r>
            <a:r>
              <a:rPr lang="es-ES" sz="1800" kern="0" dirty="0" err="1">
                <a:latin typeface="+mn-lt"/>
              </a:rPr>
              <a:t>cpp</a:t>
            </a:r>
            <a:r>
              <a:rPr lang="es-ES" sz="1800" kern="0" dirty="0">
                <a:latin typeface="+mn-lt"/>
              </a:rPr>
              <a:t> (#ifdef, #endif), </a:t>
            </a:r>
            <a:r>
              <a:rPr lang="es-ES" sz="1800" kern="0" dirty="0" err="1">
                <a:latin typeface="+mn-lt"/>
              </a:rPr>
              <a:t>Munge</a:t>
            </a:r>
            <a:r>
              <a:rPr lang="es-ES" sz="1800" kern="0" dirty="0">
                <a:latin typeface="+mn-lt"/>
              </a:rPr>
              <a:t>, </a:t>
            </a:r>
            <a:r>
              <a:rPr lang="es-ES" sz="1800" kern="0" dirty="0" err="1">
                <a:latin typeface="+mn-lt"/>
              </a:rPr>
              <a:t>Antenna</a:t>
            </a:r>
            <a:r>
              <a:rPr lang="es-ES" sz="1800" kern="0" dirty="0">
                <a:latin typeface="+mn-lt"/>
              </a:rPr>
              <a:t>, </a:t>
            </a:r>
            <a:r>
              <a:rPr lang="es-ES" sz="1800" kern="0" dirty="0" err="1">
                <a:latin typeface="+mn-lt"/>
              </a:rPr>
              <a:t>Jinja</a:t>
            </a:r>
            <a:r>
              <a:rPr lang="es-ES" sz="1800" kern="0" dirty="0">
                <a:latin typeface="+mn-lt"/>
              </a:rPr>
              <a:t>, ...</a:t>
            </a:r>
          </a:p>
          <a:p>
            <a:pPr algn="just">
              <a:defRPr/>
            </a:pPr>
            <a:endParaRPr lang="es-ES" sz="1800" kern="0" dirty="0">
              <a:latin typeface="+mn-lt"/>
            </a:endParaRPr>
          </a:p>
          <a:p>
            <a:pPr algn="just">
              <a:defRPr/>
            </a:pPr>
            <a:r>
              <a:rPr lang="es-ES" sz="1800" kern="0" dirty="0">
                <a:latin typeface="+mn-lt"/>
              </a:rPr>
              <a:t>La forma típica de implementar variabilidad con preprocesadores es envolver un fragmento de código con </a:t>
            </a:r>
            <a:r>
              <a:rPr lang="es-ES" sz="1800" kern="0" dirty="0">
                <a:solidFill>
                  <a:srgbClr val="0000FF"/>
                </a:solidFill>
                <a:latin typeface="+mn-lt"/>
              </a:rPr>
              <a:t>directivas de compilación condicional</a:t>
            </a:r>
            <a:r>
              <a:rPr lang="es-ES" sz="1800" kern="0" dirty="0">
                <a:latin typeface="+mn-lt"/>
              </a:rPr>
              <a:t>, como </a:t>
            </a:r>
            <a:r>
              <a:rPr lang="es-ES" sz="1800" kern="0" dirty="0">
                <a:latin typeface="Consolas" panose="020B0609020204030204" pitchFamily="49" charset="0"/>
              </a:rPr>
              <a:t>#ifdef </a:t>
            </a:r>
            <a:r>
              <a:rPr lang="es-ES" sz="1800" kern="0" dirty="0">
                <a:latin typeface="+mn-lt"/>
              </a:rPr>
              <a:t>y </a:t>
            </a:r>
            <a:r>
              <a:rPr lang="es-ES" sz="1800" kern="0" dirty="0">
                <a:latin typeface="Consolas" panose="020B0609020204030204" pitchFamily="49" charset="0"/>
              </a:rPr>
              <a:t>#endif</a:t>
            </a:r>
            <a:r>
              <a:rPr lang="es-ES" sz="1800" kern="0" dirty="0">
                <a:latin typeface="+mn-lt"/>
              </a:rPr>
              <a:t>. Se dice que dicho fragmento de código está anotado (</a:t>
            </a:r>
            <a:r>
              <a:rPr lang="es-ES" sz="1800" kern="0" dirty="0">
                <a:solidFill>
                  <a:srgbClr val="0000FF"/>
                </a:solidFill>
                <a:latin typeface="+mn-lt"/>
              </a:rPr>
              <a:t>código anotado</a:t>
            </a:r>
            <a:r>
              <a:rPr lang="es-ES" sz="1800" kern="0" dirty="0">
                <a:latin typeface="+mn-lt"/>
              </a:rPr>
              <a:t>).</a:t>
            </a:r>
          </a:p>
          <a:p>
            <a:pPr algn="just">
              <a:defRPr/>
            </a:pPr>
            <a:r>
              <a:rPr lang="es-ES" sz="1800" kern="0" dirty="0">
                <a:latin typeface="+mn-lt"/>
              </a:rPr>
              <a:t>Para implementar </a:t>
            </a:r>
            <a:r>
              <a:rPr lang="es-ES" sz="1800" kern="0" dirty="0" err="1">
                <a:latin typeface="+mn-lt"/>
              </a:rPr>
              <a:t>SPLs</a:t>
            </a:r>
            <a:r>
              <a:rPr lang="es-ES" sz="1800" kern="0" dirty="0">
                <a:latin typeface="+mn-lt"/>
              </a:rPr>
              <a:t> orientadas a características, se reserva un nombre por característica (</a:t>
            </a:r>
            <a:r>
              <a:rPr lang="es-ES" sz="1800" kern="0" dirty="0">
                <a:latin typeface="Consolas" panose="020B0609020204030204" pitchFamily="49" charset="0"/>
              </a:rPr>
              <a:t>F</a:t>
            </a:r>
            <a:r>
              <a:rPr lang="es-ES" sz="1800" kern="0" dirty="0">
                <a:latin typeface="+mn-lt"/>
              </a:rPr>
              <a:t>) y se define la macro </a:t>
            </a:r>
            <a:r>
              <a:rPr lang="es-ES" sz="1800" kern="0" dirty="0">
                <a:latin typeface="Consolas" panose="020B0609020204030204" pitchFamily="49" charset="0"/>
              </a:rPr>
              <a:t>(#define F</a:t>
            </a:r>
            <a:r>
              <a:rPr lang="es-ES" sz="1800" kern="0" dirty="0">
                <a:latin typeface="+mn-lt"/>
              </a:rPr>
              <a:t>) solo cuando la característica está seleccionada.</a:t>
            </a:r>
          </a:p>
          <a:p>
            <a:pPr algn="just">
              <a:defRPr/>
            </a:pPr>
            <a:endParaRPr lang="es-ES" sz="1800" u="sng" kern="0" dirty="0">
              <a:latin typeface="+mn-lt"/>
            </a:endParaRPr>
          </a:p>
          <a:p>
            <a:pPr algn="just">
              <a:defRPr/>
            </a:pPr>
            <a:r>
              <a:rPr lang="es-ES" sz="1800" u="sng" kern="0" dirty="0">
                <a:latin typeface="+mn-lt"/>
              </a:rPr>
              <a:t>Tipos:</a:t>
            </a:r>
            <a:endParaRPr lang="es-ES" b="1" i="1" kern="0" dirty="0">
              <a:solidFill>
                <a:srgbClr val="0000FF"/>
              </a:solidFill>
              <a:latin typeface="+mn-lt"/>
            </a:endParaRPr>
          </a:p>
          <a:p>
            <a:pPr marL="285750" indent="-285750" algn="just">
              <a:buFont typeface="Arial" panose="020B0604020202020204" pitchFamily="34" charset="0"/>
              <a:buChar char="•"/>
              <a:defRPr/>
            </a:pPr>
            <a:r>
              <a:rPr lang="es-ES" b="1" kern="0" dirty="0">
                <a:solidFill>
                  <a:srgbClr val="0000FF"/>
                </a:solidFill>
                <a:latin typeface="+mn-lt"/>
              </a:rPr>
              <a:t>Nativos del lenguaje</a:t>
            </a:r>
            <a:r>
              <a:rPr lang="es-ES" kern="0" dirty="0">
                <a:solidFill>
                  <a:srgbClr val="0000FF"/>
                </a:solidFill>
                <a:latin typeface="+mn-lt"/>
              </a:rPr>
              <a:t>: </a:t>
            </a:r>
            <a:r>
              <a:rPr lang="es-ES" kern="0" dirty="0">
                <a:latin typeface="+mn-lt"/>
              </a:rPr>
              <a:t>Compilación condicional de forma nativa.</a:t>
            </a:r>
          </a:p>
          <a:p>
            <a:pPr marL="285750" indent="-285750" algn="just">
              <a:buFont typeface="Arial" panose="020B0604020202020204" pitchFamily="34" charset="0"/>
              <a:buChar char="•"/>
              <a:defRPr/>
            </a:pPr>
            <a:r>
              <a:rPr lang="es-ES" b="1" kern="0" dirty="0">
                <a:solidFill>
                  <a:srgbClr val="0000FF"/>
                </a:solidFill>
                <a:latin typeface="+mn-lt"/>
              </a:rPr>
              <a:t>Preprocesadores personalizables: </a:t>
            </a:r>
            <a:r>
              <a:rPr lang="es-ES" kern="0" dirty="0">
                <a:latin typeface="+mn-lt"/>
              </a:rPr>
              <a:t>Permiten ajustar la sintaxis de las directivas para alinearlas con el lenguaje anfitrión (GPP, pure::</a:t>
            </a:r>
            <a:r>
              <a:rPr lang="es-ES" kern="0" dirty="0" err="1">
                <a:latin typeface="+mn-lt"/>
              </a:rPr>
              <a:t>variants</a:t>
            </a:r>
            <a:r>
              <a:rPr lang="es-ES" kern="0" dirty="0">
                <a:latin typeface="+mn-lt"/>
              </a:rPr>
              <a:t>, </a:t>
            </a:r>
            <a:r>
              <a:rPr lang="es-ES" kern="0" dirty="0" err="1">
                <a:latin typeface="+mn-lt"/>
              </a:rPr>
              <a:t>Gears</a:t>
            </a:r>
            <a:r>
              <a:rPr lang="es-ES" kern="0" dirty="0">
                <a:latin typeface="+mn-lt"/>
              </a:rPr>
              <a:t>).</a:t>
            </a:r>
          </a:p>
          <a:p>
            <a:pPr marL="285750" indent="-285750" algn="just">
              <a:buFont typeface="Arial" panose="020B0604020202020204" pitchFamily="34" charset="0"/>
              <a:buChar char="•"/>
              <a:defRPr/>
            </a:pPr>
            <a:r>
              <a:rPr lang="es-ES" b="1" kern="0" dirty="0">
                <a:solidFill>
                  <a:srgbClr val="0000FF"/>
                </a:solidFill>
                <a:latin typeface="+mn-lt"/>
              </a:rPr>
              <a:t>Preprocesadores sintácticos:</a:t>
            </a:r>
            <a:r>
              <a:rPr lang="es-ES" kern="0" dirty="0">
                <a:latin typeface="+mn-lt"/>
              </a:rPr>
              <a:t> Operan considerando la estructura del lenguaje, minimizando errores de sintaxis.</a:t>
            </a:r>
          </a:p>
          <a:p>
            <a:pPr marL="285750" indent="-285750" algn="just">
              <a:buFont typeface="Arial" panose="020B0604020202020204" pitchFamily="34" charset="0"/>
              <a:buChar char="•"/>
              <a:defRPr/>
            </a:pPr>
            <a:r>
              <a:rPr lang="es-ES" b="1" kern="0" dirty="0">
                <a:solidFill>
                  <a:srgbClr val="0000FF"/>
                </a:solidFill>
                <a:latin typeface="+mn-lt"/>
              </a:rPr>
              <a:t>Preprocesadores para artefactos no textuales: </a:t>
            </a:r>
            <a:r>
              <a:rPr lang="es-ES" kern="0" dirty="0">
                <a:latin typeface="+mn-lt"/>
              </a:rPr>
              <a:t>Para modelos gráficos y otros tipos de documentación (fmp2rsm, </a:t>
            </a:r>
            <a:r>
              <a:rPr lang="es-ES" kern="0" dirty="0" err="1">
                <a:latin typeface="+mn-lt"/>
              </a:rPr>
              <a:t>FeatureMapper</a:t>
            </a:r>
            <a:r>
              <a:rPr lang="es-ES" kern="0" dirty="0">
                <a:latin typeface="+mn-lt"/>
              </a:rPr>
              <a:t>).</a:t>
            </a:r>
          </a:p>
          <a:p>
            <a:pPr marL="285750" indent="-285750" algn="just">
              <a:buFont typeface="Arial" panose="020B0604020202020204" pitchFamily="34" charset="0"/>
              <a:buChar char="•"/>
              <a:defRPr/>
            </a:pPr>
            <a:r>
              <a:rPr lang="es-ES" b="1" kern="0" dirty="0">
                <a:solidFill>
                  <a:srgbClr val="0000FF"/>
                </a:solidFill>
                <a:latin typeface="+mn-lt"/>
              </a:rPr>
              <a:t>Preprocesadores de plantillas: </a:t>
            </a:r>
            <a:r>
              <a:rPr lang="es-ES" kern="0" dirty="0">
                <a:latin typeface="+mn-lt"/>
              </a:rPr>
              <a:t>Permiten generar contenido dinámico a partir de una plantilla con marcadores de posición o reglas de transformación (</a:t>
            </a:r>
            <a:r>
              <a:rPr lang="es-ES" kern="0" dirty="0" err="1">
                <a:latin typeface="+mn-lt"/>
              </a:rPr>
              <a:t>Jinja</a:t>
            </a:r>
            <a:r>
              <a:rPr lang="es-ES" kern="0" dirty="0">
                <a:latin typeface="+mn-lt"/>
              </a:rPr>
              <a:t>, XVCL, </a:t>
            </a:r>
            <a:r>
              <a:rPr lang="es-ES" kern="0" dirty="0" err="1">
                <a:latin typeface="+mn-lt"/>
              </a:rPr>
              <a:t>StringTemplate</a:t>
            </a:r>
            <a:r>
              <a:rPr lang="es-ES" kern="0" dirty="0">
                <a:latin typeface="+mn-lt"/>
              </a:rPr>
              <a:t>). </a:t>
            </a:r>
          </a:p>
          <a:p>
            <a:pPr marL="285750" indent="-285750" algn="just">
              <a:buFont typeface="Arial" panose="020B0604020202020204" pitchFamily="34" charset="0"/>
              <a:buChar char="•"/>
              <a:defRPr/>
            </a:pPr>
            <a:endParaRPr lang="es-ES" kern="0" dirty="0">
              <a:latin typeface="+mn-lt"/>
            </a:endParaRPr>
          </a:p>
        </p:txBody>
      </p:sp>
    </p:spTree>
    <p:extLst>
      <p:ext uri="{BB962C8B-B14F-4D97-AF65-F5344CB8AC3E}">
        <p14:creationId xmlns:p14="http://schemas.microsoft.com/office/powerpoint/2010/main" val="3350007185"/>
      </p:ext>
    </p:ext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Preprocessors</a:t>
            </a:r>
            <a:r>
              <a:rPr lang="es-ES" altLang="es-ES" sz="2400" b="1" i="1" dirty="0">
                <a:solidFill>
                  <a:srgbClr val="0000FF"/>
                </a:solidFill>
                <a:latin typeface="+mn-lt"/>
              </a:rPr>
              <a:t> </a:t>
            </a:r>
            <a:r>
              <a:rPr lang="es-ES" altLang="es-ES" sz="2400" b="1" dirty="0">
                <a:solidFill>
                  <a:srgbClr val="0000FF"/>
                </a:solidFill>
                <a:latin typeface="+mn-lt"/>
              </a:rPr>
              <a:t>(Preprocesadores)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3480324" cy="4524315"/>
          </a:xfrm>
          <a:prstGeom prst="rect">
            <a:avLst/>
          </a:prstGeom>
          <a:noFill/>
        </p:spPr>
        <p:txBody>
          <a:bodyPr wrap="square">
            <a:spAutoFit/>
          </a:bodyPr>
          <a:lstStyle/>
          <a:p>
            <a:pPr algn="just">
              <a:defRPr/>
            </a:pPr>
            <a:r>
              <a:rPr lang="es-ES" sz="1800" u="sng" kern="0" dirty="0">
                <a:latin typeface="+mn-lt"/>
              </a:rPr>
              <a:t>Ejemplos:</a:t>
            </a:r>
            <a:r>
              <a:rPr lang="es-ES" sz="1800" kern="0" dirty="0">
                <a:latin typeface="+mn-lt"/>
              </a:rPr>
              <a:t> </a:t>
            </a:r>
            <a:r>
              <a:rPr lang="es-ES" sz="1800" b="1" i="1" kern="0" dirty="0">
                <a:latin typeface="+mn-lt"/>
              </a:rPr>
              <a:t>Preprocesador </a:t>
            </a:r>
            <a:r>
              <a:rPr lang="es-ES" sz="1800" b="1" i="1" kern="0" dirty="0" err="1">
                <a:latin typeface="+mn-lt"/>
              </a:rPr>
              <a:t>Munge</a:t>
            </a:r>
            <a:endParaRPr lang="es-ES" sz="1800" b="1" i="1" kern="0" dirty="0">
              <a:latin typeface="+mn-lt"/>
            </a:endParaRPr>
          </a:p>
          <a:p>
            <a:pPr algn="just">
              <a:defRPr/>
            </a:pPr>
            <a:endParaRPr lang="es-ES" sz="1800" kern="0" dirty="0">
              <a:latin typeface="+mn-lt"/>
            </a:endParaRPr>
          </a:p>
          <a:p>
            <a:pPr algn="just">
              <a:defRPr/>
            </a:pPr>
            <a:r>
              <a:rPr lang="es-ES" sz="1800" kern="0" dirty="0">
                <a:latin typeface="+mn-lt"/>
              </a:rPr>
              <a:t>Los fragmentos de código son anotados con directivas de características utilizando </a:t>
            </a:r>
            <a:r>
              <a:rPr lang="es-ES" sz="1800" b="1" i="1" kern="0" dirty="0">
                <a:latin typeface="+mn-lt"/>
              </a:rPr>
              <a:t>IF</a:t>
            </a:r>
            <a:r>
              <a:rPr lang="es-ES" sz="1800" kern="0" dirty="0">
                <a:latin typeface="+mn-lt"/>
              </a:rPr>
              <a:t> y </a:t>
            </a:r>
            <a:r>
              <a:rPr lang="es-ES" sz="1800" b="1" i="1" kern="0" dirty="0">
                <a:latin typeface="+mn-lt"/>
              </a:rPr>
              <a:t>END</a:t>
            </a:r>
            <a:r>
              <a:rPr lang="es-ES" sz="1800" kern="0" dirty="0">
                <a:latin typeface="+mn-lt"/>
              </a:rPr>
              <a:t> dentro de comentarios (para no interferir con entornos de desarrollos). Se ejecuta el preprocesador </a:t>
            </a:r>
            <a:r>
              <a:rPr lang="es-ES" sz="1800" b="1" i="1" kern="0" dirty="0" err="1">
                <a:latin typeface="+mn-lt"/>
              </a:rPr>
              <a:t>Munge</a:t>
            </a:r>
            <a:r>
              <a:rPr lang="es-ES" sz="1800" kern="0" dirty="0">
                <a:latin typeface="+mn-lt"/>
              </a:rPr>
              <a:t> con los parámetros </a:t>
            </a:r>
            <a:r>
              <a:rPr lang="es-ES" sz="1800" b="1" i="1" kern="0" dirty="0">
                <a:latin typeface="+mn-lt"/>
              </a:rPr>
              <a:t>-D</a:t>
            </a:r>
            <a:r>
              <a:rPr lang="es-ES" sz="1800" kern="0" dirty="0">
                <a:latin typeface="+mn-lt"/>
              </a:rPr>
              <a:t> para definir macros. </a:t>
            </a:r>
            <a:r>
              <a:rPr lang="es-ES" sz="1800" b="1" i="1" kern="0" dirty="0" err="1">
                <a:latin typeface="+mn-lt"/>
              </a:rPr>
              <a:t>Munge</a:t>
            </a:r>
            <a:r>
              <a:rPr lang="es-ES" sz="1800" kern="0" dirty="0">
                <a:latin typeface="+mn-lt"/>
              </a:rPr>
              <a:t> elimina todos los fragmentos de código anotado cuyas macros no estén definidas, y luego se compila el código preprocesado en el directorio de destino.</a:t>
            </a:r>
            <a:endParaRPr lang="es-ES" kern="0" dirty="0">
              <a:latin typeface="+mn-lt"/>
            </a:endParaRPr>
          </a:p>
        </p:txBody>
      </p:sp>
      <p:pic>
        <p:nvPicPr>
          <p:cNvPr id="4" name="Imagen 3">
            <a:extLst>
              <a:ext uri="{FF2B5EF4-FFF2-40B4-BE49-F238E27FC236}">
                <a16:creationId xmlns:a16="http://schemas.microsoft.com/office/drawing/2014/main" id="{25FA528C-5F64-4A43-A3EE-8D27B2D40D85}"/>
              </a:ext>
            </a:extLst>
          </p:cNvPr>
          <p:cNvPicPr>
            <a:picLocks noChangeAspect="1"/>
          </p:cNvPicPr>
          <p:nvPr/>
        </p:nvPicPr>
        <p:blipFill>
          <a:blip r:embed="rId2"/>
          <a:stretch>
            <a:fillRect/>
          </a:stretch>
        </p:blipFill>
        <p:spPr>
          <a:xfrm>
            <a:off x="3480324" y="1100098"/>
            <a:ext cx="5544616" cy="5620127"/>
          </a:xfrm>
          <a:prstGeom prst="rect">
            <a:avLst/>
          </a:prstGeom>
        </p:spPr>
      </p:pic>
    </p:spTree>
    <p:extLst>
      <p:ext uri="{BB962C8B-B14F-4D97-AF65-F5344CB8AC3E}">
        <p14:creationId xmlns:p14="http://schemas.microsoft.com/office/powerpoint/2010/main" val="732696602"/>
      </p:ext>
    </p:extLst>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55412"/>
            <a:ext cx="9144000" cy="830997"/>
          </a:xfrm>
          <a:prstGeom prst="rect">
            <a:avLst/>
          </a:prstGeom>
          <a:noFill/>
        </p:spPr>
        <p:txBody>
          <a:bodyPr wrap="square">
            <a:spAutoFit/>
          </a:bodyPr>
          <a:lstStyle/>
          <a:p>
            <a:pPr algn="ctr">
              <a:defRPr/>
            </a:pPr>
            <a:r>
              <a:rPr lang="es-ES" altLang="es-ES" sz="2400" b="1" dirty="0">
                <a:solidFill>
                  <a:srgbClr val="0000FF"/>
                </a:solidFill>
                <a:latin typeface="+mn-lt"/>
              </a:rPr>
              <a:t>Patrones adicionales de uso de preprocesadores para la implementación de variabilidad</a:t>
            </a:r>
          </a:p>
        </p:txBody>
      </p:sp>
      <p:pic>
        <p:nvPicPr>
          <p:cNvPr id="5" name="Imagen 4">
            <a:extLst>
              <a:ext uri="{FF2B5EF4-FFF2-40B4-BE49-F238E27FC236}">
                <a16:creationId xmlns:a16="http://schemas.microsoft.com/office/drawing/2014/main" id="{6EB99C97-CE25-4E78-BFE0-8E8ED66AD71C}"/>
              </a:ext>
            </a:extLst>
          </p:cNvPr>
          <p:cNvPicPr>
            <a:picLocks noChangeAspect="1"/>
          </p:cNvPicPr>
          <p:nvPr/>
        </p:nvPicPr>
        <p:blipFill>
          <a:blip r:embed="rId2"/>
          <a:stretch>
            <a:fillRect/>
          </a:stretch>
        </p:blipFill>
        <p:spPr>
          <a:xfrm>
            <a:off x="56520" y="1772816"/>
            <a:ext cx="4515480" cy="1762371"/>
          </a:xfrm>
          <a:prstGeom prst="rect">
            <a:avLst/>
          </a:prstGeom>
        </p:spPr>
      </p:pic>
      <p:sp>
        <p:nvSpPr>
          <p:cNvPr id="8" name="CuadroTexto 7">
            <a:extLst>
              <a:ext uri="{FF2B5EF4-FFF2-40B4-BE49-F238E27FC236}">
                <a16:creationId xmlns:a16="http://schemas.microsoft.com/office/drawing/2014/main" id="{C67CAB4E-CD12-48DC-AE3F-905A3EA21C38}"/>
              </a:ext>
            </a:extLst>
          </p:cNvPr>
          <p:cNvSpPr txBox="1"/>
          <p:nvPr/>
        </p:nvSpPr>
        <p:spPr>
          <a:xfrm>
            <a:off x="1280333" y="3489467"/>
            <a:ext cx="2502024" cy="369332"/>
          </a:xfrm>
          <a:prstGeom prst="rect">
            <a:avLst/>
          </a:prstGeom>
          <a:noFill/>
        </p:spPr>
        <p:txBody>
          <a:bodyPr wrap="square">
            <a:spAutoFit/>
          </a:bodyPr>
          <a:lstStyle/>
          <a:p>
            <a:r>
              <a:rPr lang="es-ES" i="1" kern="0" dirty="0">
                <a:solidFill>
                  <a:srgbClr val="0000FF"/>
                </a:solidFill>
                <a:latin typeface="+mn-lt"/>
              </a:rPr>
              <a:t>Macros alternativas</a:t>
            </a:r>
            <a:endParaRPr lang="es-ES" dirty="0"/>
          </a:p>
        </p:txBody>
      </p:sp>
      <p:sp>
        <p:nvSpPr>
          <p:cNvPr id="10" name="CuadroTexto 9">
            <a:extLst>
              <a:ext uri="{FF2B5EF4-FFF2-40B4-BE49-F238E27FC236}">
                <a16:creationId xmlns:a16="http://schemas.microsoft.com/office/drawing/2014/main" id="{DE3DA05F-72F2-4FC6-B156-6B1A35F03281}"/>
              </a:ext>
            </a:extLst>
          </p:cNvPr>
          <p:cNvSpPr txBox="1"/>
          <p:nvPr/>
        </p:nvSpPr>
        <p:spPr>
          <a:xfrm>
            <a:off x="5796136" y="3504707"/>
            <a:ext cx="2502024" cy="369332"/>
          </a:xfrm>
          <a:prstGeom prst="rect">
            <a:avLst/>
          </a:prstGeom>
          <a:noFill/>
        </p:spPr>
        <p:txBody>
          <a:bodyPr wrap="square">
            <a:spAutoFit/>
          </a:bodyPr>
          <a:lstStyle/>
          <a:p>
            <a:r>
              <a:rPr lang="es-ES" i="1" kern="0" dirty="0">
                <a:solidFill>
                  <a:srgbClr val="0000FF"/>
                </a:solidFill>
                <a:latin typeface="+mn-lt"/>
              </a:rPr>
              <a:t>Inclusiones alternativas</a:t>
            </a:r>
            <a:endParaRPr lang="es-ES" dirty="0"/>
          </a:p>
        </p:txBody>
      </p:sp>
      <p:pic>
        <p:nvPicPr>
          <p:cNvPr id="12" name="Imagen 11">
            <a:extLst>
              <a:ext uri="{FF2B5EF4-FFF2-40B4-BE49-F238E27FC236}">
                <a16:creationId xmlns:a16="http://schemas.microsoft.com/office/drawing/2014/main" id="{64A9C1E5-D881-4550-9783-854B6AAD4C36}"/>
              </a:ext>
            </a:extLst>
          </p:cNvPr>
          <p:cNvPicPr>
            <a:picLocks noChangeAspect="1"/>
          </p:cNvPicPr>
          <p:nvPr/>
        </p:nvPicPr>
        <p:blipFill>
          <a:blip r:embed="rId3"/>
          <a:stretch>
            <a:fillRect/>
          </a:stretch>
        </p:blipFill>
        <p:spPr>
          <a:xfrm>
            <a:off x="4572000" y="1732810"/>
            <a:ext cx="4467849" cy="1771897"/>
          </a:xfrm>
          <a:prstGeom prst="rect">
            <a:avLst/>
          </a:prstGeom>
        </p:spPr>
      </p:pic>
      <p:pic>
        <p:nvPicPr>
          <p:cNvPr id="14" name="Imagen 13">
            <a:extLst>
              <a:ext uri="{FF2B5EF4-FFF2-40B4-BE49-F238E27FC236}">
                <a16:creationId xmlns:a16="http://schemas.microsoft.com/office/drawing/2014/main" id="{CD89DC84-DC58-433E-90A8-B346C02C4D2D}"/>
              </a:ext>
            </a:extLst>
          </p:cNvPr>
          <p:cNvPicPr>
            <a:picLocks noChangeAspect="1"/>
          </p:cNvPicPr>
          <p:nvPr/>
        </p:nvPicPr>
        <p:blipFill>
          <a:blip r:embed="rId4"/>
          <a:stretch>
            <a:fillRect/>
          </a:stretch>
        </p:blipFill>
        <p:spPr>
          <a:xfrm>
            <a:off x="0" y="4149080"/>
            <a:ext cx="4525006" cy="1724266"/>
          </a:xfrm>
          <a:prstGeom prst="rect">
            <a:avLst/>
          </a:prstGeom>
        </p:spPr>
      </p:pic>
      <p:sp>
        <p:nvSpPr>
          <p:cNvPr id="15" name="CuadroTexto 14">
            <a:extLst>
              <a:ext uri="{FF2B5EF4-FFF2-40B4-BE49-F238E27FC236}">
                <a16:creationId xmlns:a16="http://schemas.microsoft.com/office/drawing/2014/main" id="{CDD17BEB-74AA-42A5-AB81-198C4F7CE578}"/>
              </a:ext>
            </a:extLst>
          </p:cNvPr>
          <p:cNvSpPr txBox="1"/>
          <p:nvPr/>
        </p:nvSpPr>
        <p:spPr>
          <a:xfrm>
            <a:off x="899592" y="5794295"/>
            <a:ext cx="3096343" cy="369332"/>
          </a:xfrm>
          <a:prstGeom prst="rect">
            <a:avLst/>
          </a:prstGeom>
          <a:noFill/>
        </p:spPr>
        <p:txBody>
          <a:bodyPr wrap="square">
            <a:spAutoFit/>
          </a:bodyPr>
          <a:lstStyle/>
          <a:p>
            <a:r>
              <a:rPr lang="es-ES" i="1" kern="0" dirty="0">
                <a:solidFill>
                  <a:srgbClr val="0000FF"/>
                </a:solidFill>
                <a:latin typeface="+mn-lt"/>
              </a:rPr>
              <a:t>Características dependientes</a:t>
            </a:r>
            <a:endParaRPr lang="es-ES" dirty="0"/>
          </a:p>
        </p:txBody>
      </p:sp>
      <p:sp>
        <p:nvSpPr>
          <p:cNvPr id="16" name="CuadroTexto 15">
            <a:extLst>
              <a:ext uri="{FF2B5EF4-FFF2-40B4-BE49-F238E27FC236}">
                <a16:creationId xmlns:a16="http://schemas.microsoft.com/office/drawing/2014/main" id="{11A198B3-93D9-41C3-9162-130E1116BB5B}"/>
              </a:ext>
            </a:extLst>
          </p:cNvPr>
          <p:cNvSpPr txBox="1"/>
          <p:nvPr/>
        </p:nvSpPr>
        <p:spPr>
          <a:xfrm>
            <a:off x="5859016" y="5814886"/>
            <a:ext cx="2529408" cy="369332"/>
          </a:xfrm>
          <a:prstGeom prst="rect">
            <a:avLst/>
          </a:prstGeom>
          <a:noFill/>
        </p:spPr>
        <p:txBody>
          <a:bodyPr wrap="square">
            <a:spAutoFit/>
          </a:bodyPr>
          <a:lstStyle/>
          <a:p>
            <a:r>
              <a:rPr lang="es-ES" i="1" kern="0" dirty="0">
                <a:solidFill>
                  <a:srgbClr val="0000FF"/>
                </a:solidFill>
                <a:latin typeface="+mn-lt"/>
              </a:rPr>
              <a:t>Función alternativa</a:t>
            </a:r>
            <a:endParaRPr lang="es-ES" dirty="0"/>
          </a:p>
        </p:txBody>
      </p:sp>
      <p:pic>
        <p:nvPicPr>
          <p:cNvPr id="18" name="Imagen 17">
            <a:extLst>
              <a:ext uri="{FF2B5EF4-FFF2-40B4-BE49-F238E27FC236}">
                <a16:creationId xmlns:a16="http://schemas.microsoft.com/office/drawing/2014/main" id="{503DBA4C-28A5-47F6-9436-DF5E65B23931}"/>
              </a:ext>
            </a:extLst>
          </p:cNvPr>
          <p:cNvPicPr>
            <a:picLocks noChangeAspect="1"/>
          </p:cNvPicPr>
          <p:nvPr/>
        </p:nvPicPr>
        <p:blipFill>
          <a:blip r:embed="rId5"/>
          <a:stretch>
            <a:fillRect/>
          </a:stretch>
        </p:blipFill>
        <p:spPr>
          <a:xfrm>
            <a:off x="4555486" y="4179560"/>
            <a:ext cx="4429743" cy="1733792"/>
          </a:xfrm>
          <a:prstGeom prst="rect">
            <a:avLst/>
          </a:prstGeom>
        </p:spPr>
      </p:pic>
    </p:spTree>
    <p:extLst>
      <p:ext uri="{BB962C8B-B14F-4D97-AF65-F5344CB8AC3E}">
        <p14:creationId xmlns:p14="http://schemas.microsoft.com/office/powerpoint/2010/main" val="1190326996"/>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Tipos de 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8676456" cy="3416320"/>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0000FF"/>
                </a:solidFill>
                <a:latin typeface="+mn-lt"/>
              </a:rPr>
              <a:t>Nativos del lenguaje</a:t>
            </a:r>
            <a:r>
              <a:rPr lang="es-ES" kern="0" dirty="0">
                <a:solidFill>
                  <a:srgbClr val="0000FF"/>
                </a:solidFill>
                <a:latin typeface="+mn-lt"/>
              </a:rPr>
              <a:t>: </a:t>
            </a:r>
            <a:r>
              <a:rPr lang="es-ES" kern="0" dirty="0">
                <a:latin typeface="+mn-lt"/>
              </a:rPr>
              <a:t>Compilación condicional de forma nativa.</a:t>
            </a: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r>
              <a:rPr lang="es-ES" b="1" kern="0" dirty="0">
                <a:solidFill>
                  <a:srgbClr val="0000FF"/>
                </a:solidFill>
                <a:latin typeface="+mn-lt"/>
              </a:rPr>
              <a:t>Preprocesadores personalizables: </a:t>
            </a:r>
            <a:r>
              <a:rPr lang="es-ES" kern="0" dirty="0">
                <a:latin typeface="+mn-lt"/>
              </a:rPr>
              <a:t>Permiten ajustar la sintaxis de las directivas para alinearlas con el lenguaje anfitrión.</a:t>
            </a:r>
          </a:p>
        </p:txBody>
      </p:sp>
      <p:pic>
        <p:nvPicPr>
          <p:cNvPr id="5" name="Imagen 4">
            <a:extLst>
              <a:ext uri="{FF2B5EF4-FFF2-40B4-BE49-F238E27FC236}">
                <a16:creationId xmlns:a16="http://schemas.microsoft.com/office/drawing/2014/main" id="{9473140C-28D5-4600-8C69-4DDBDAFC55B3}"/>
              </a:ext>
            </a:extLst>
          </p:cNvPr>
          <p:cNvPicPr>
            <a:picLocks noChangeAspect="1"/>
          </p:cNvPicPr>
          <p:nvPr/>
        </p:nvPicPr>
        <p:blipFill>
          <a:blip r:embed="rId2"/>
          <a:stretch>
            <a:fillRect/>
          </a:stretch>
        </p:blipFill>
        <p:spPr>
          <a:xfrm>
            <a:off x="1308855" y="1556792"/>
            <a:ext cx="6058746" cy="2029108"/>
          </a:xfrm>
          <a:prstGeom prst="rect">
            <a:avLst/>
          </a:prstGeom>
        </p:spPr>
      </p:pic>
    </p:spTree>
    <p:extLst>
      <p:ext uri="{BB962C8B-B14F-4D97-AF65-F5344CB8AC3E}">
        <p14:creationId xmlns:p14="http://schemas.microsoft.com/office/powerpoint/2010/main" val="2631658658"/>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Tipos de 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8676456" cy="5078313"/>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0000FF"/>
                </a:solidFill>
                <a:latin typeface="+mn-lt"/>
              </a:rPr>
              <a:t>Preprocesadores sintácticos:</a:t>
            </a:r>
            <a:r>
              <a:rPr lang="es-ES" kern="0" dirty="0">
                <a:latin typeface="+mn-lt"/>
              </a:rPr>
              <a:t> Operan considerando la estructura del lenguaje, minimizando errores de sintaxis.</a:t>
            </a: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a:p>
            <a:pPr marL="285750" indent="-285750" algn="just">
              <a:buFont typeface="Arial" panose="020B0604020202020204" pitchFamily="34" charset="0"/>
              <a:buChar char="•"/>
              <a:defRPr/>
            </a:pPr>
            <a:endParaRPr lang="es-ES" kern="0" dirty="0">
              <a:latin typeface="+mn-lt"/>
            </a:endParaRPr>
          </a:p>
        </p:txBody>
      </p:sp>
      <p:pic>
        <p:nvPicPr>
          <p:cNvPr id="8" name="Imagen 7">
            <a:extLst>
              <a:ext uri="{FF2B5EF4-FFF2-40B4-BE49-F238E27FC236}">
                <a16:creationId xmlns:a16="http://schemas.microsoft.com/office/drawing/2014/main" id="{A0529C2A-6D1B-46D5-AA07-6E89333F3425}"/>
              </a:ext>
            </a:extLst>
          </p:cNvPr>
          <p:cNvPicPr>
            <a:picLocks noChangeAspect="1"/>
          </p:cNvPicPr>
          <p:nvPr/>
        </p:nvPicPr>
        <p:blipFill>
          <a:blip r:embed="rId2"/>
          <a:stretch>
            <a:fillRect/>
          </a:stretch>
        </p:blipFill>
        <p:spPr>
          <a:xfrm>
            <a:off x="894837" y="1916832"/>
            <a:ext cx="7354326" cy="4667901"/>
          </a:xfrm>
          <a:prstGeom prst="rect">
            <a:avLst/>
          </a:prstGeom>
        </p:spPr>
      </p:pic>
    </p:spTree>
    <p:extLst>
      <p:ext uri="{BB962C8B-B14F-4D97-AF65-F5344CB8AC3E}">
        <p14:creationId xmlns:p14="http://schemas.microsoft.com/office/powerpoint/2010/main" val="1184755992"/>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Tipos de 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8676456" cy="646331"/>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0000FF"/>
                </a:solidFill>
                <a:latin typeface="+mn-lt"/>
              </a:rPr>
              <a:t>Preprocesadores para artefactos no textuales: </a:t>
            </a:r>
            <a:r>
              <a:rPr lang="es-ES" kern="0" dirty="0">
                <a:latin typeface="+mn-lt"/>
              </a:rPr>
              <a:t>Para modelos gráficos y otros tipos de documentación.</a:t>
            </a:r>
          </a:p>
        </p:txBody>
      </p:sp>
      <p:pic>
        <p:nvPicPr>
          <p:cNvPr id="4" name="Imagen 3">
            <a:extLst>
              <a:ext uri="{FF2B5EF4-FFF2-40B4-BE49-F238E27FC236}">
                <a16:creationId xmlns:a16="http://schemas.microsoft.com/office/drawing/2014/main" id="{75A57606-785E-4626-8A32-4763F67C7FE8}"/>
              </a:ext>
            </a:extLst>
          </p:cNvPr>
          <p:cNvPicPr>
            <a:picLocks noChangeAspect="1"/>
          </p:cNvPicPr>
          <p:nvPr/>
        </p:nvPicPr>
        <p:blipFill>
          <a:blip r:embed="rId2"/>
          <a:stretch>
            <a:fillRect/>
          </a:stretch>
        </p:blipFill>
        <p:spPr>
          <a:xfrm>
            <a:off x="827584" y="1819614"/>
            <a:ext cx="7287642" cy="4515480"/>
          </a:xfrm>
          <a:prstGeom prst="rect">
            <a:avLst/>
          </a:prstGeom>
        </p:spPr>
      </p:pic>
      <p:sp>
        <p:nvSpPr>
          <p:cNvPr id="9" name="CuadroTexto 8">
            <a:extLst>
              <a:ext uri="{FF2B5EF4-FFF2-40B4-BE49-F238E27FC236}">
                <a16:creationId xmlns:a16="http://schemas.microsoft.com/office/drawing/2014/main" id="{F75FF3E5-86A8-4082-A84A-D7C92B78DA50}"/>
              </a:ext>
            </a:extLst>
          </p:cNvPr>
          <p:cNvSpPr txBox="1"/>
          <p:nvPr/>
        </p:nvSpPr>
        <p:spPr>
          <a:xfrm>
            <a:off x="3563888" y="6237312"/>
            <a:ext cx="2502024" cy="369332"/>
          </a:xfrm>
          <a:prstGeom prst="rect">
            <a:avLst/>
          </a:prstGeom>
          <a:noFill/>
        </p:spPr>
        <p:txBody>
          <a:bodyPr wrap="square">
            <a:spAutoFit/>
          </a:bodyPr>
          <a:lstStyle/>
          <a:p>
            <a:r>
              <a:rPr lang="es-ES" i="1" kern="0" dirty="0" err="1">
                <a:solidFill>
                  <a:srgbClr val="0000FF"/>
                </a:solidFill>
                <a:latin typeface="+mn-lt"/>
              </a:rPr>
              <a:t>FeatureMapper</a:t>
            </a:r>
            <a:endParaRPr lang="es-ES" dirty="0"/>
          </a:p>
        </p:txBody>
      </p:sp>
    </p:spTree>
    <p:extLst>
      <p:ext uri="{BB962C8B-B14F-4D97-AF65-F5344CB8AC3E}">
        <p14:creationId xmlns:p14="http://schemas.microsoft.com/office/powerpoint/2010/main" val="2175390356"/>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5632311"/>
          </a:xfrm>
          <a:prstGeom prst="rect">
            <a:avLst/>
          </a:prstGeom>
          <a:noFill/>
        </p:spPr>
        <p:txBody>
          <a:bodyPr wrap="square">
            <a:spAutoFit/>
          </a:bodyPr>
          <a:lstStyle/>
          <a:p>
            <a:pPr algn="ctr">
              <a:defRPr/>
            </a:pPr>
            <a:r>
              <a:rPr lang="es-ES" altLang="es-ES" sz="2400" b="1" dirty="0">
                <a:solidFill>
                  <a:srgbClr val="0000FF"/>
                </a:solidFill>
                <a:latin typeface="+mn-lt"/>
              </a:rPr>
              <a:t>Criterios de calidad en la implementación de SPL</a:t>
            </a:r>
            <a:endParaRPr lang="es-ES" altLang="es-ES" sz="2400" dirty="0">
              <a:solidFill>
                <a:srgbClr val="0000FF"/>
              </a:solidFill>
              <a:latin typeface="+mn-lt"/>
            </a:endParaRPr>
          </a:p>
          <a:p>
            <a:pPr algn="just">
              <a:defRPr/>
            </a:pPr>
            <a:r>
              <a:rPr lang="es-ES" sz="1600" kern="0" dirty="0">
                <a:latin typeface="+mn-lt"/>
              </a:rPr>
              <a:t>Proporcionan una base estructurada para comprender y clasificar diferentes enfoques en la implementación de </a:t>
            </a:r>
            <a:r>
              <a:rPr lang="es-ES" sz="1600" kern="0" dirty="0" err="1">
                <a:latin typeface="+mn-lt"/>
              </a:rPr>
              <a:t>SPLs</a:t>
            </a:r>
            <a:r>
              <a:rPr lang="es-ES" sz="1600" kern="0" dirty="0">
                <a:latin typeface="+mn-lt"/>
              </a:rPr>
              <a:t>, enfocándose en su flexibilidad, facilidad de uso y capacidad para gestionar la variabilidad de manera efectiva.</a:t>
            </a:r>
          </a:p>
          <a:p>
            <a:pPr marL="285750" indent="-285750" algn="just">
              <a:buFont typeface="Arial" panose="020B0604020202020204" pitchFamily="34" charset="0"/>
              <a:buChar char="•"/>
              <a:defRPr/>
            </a:pPr>
            <a:endParaRPr lang="es-ES" sz="1600" b="1" i="1" kern="0" dirty="0">
              <a:solidFill>
                <a:srgbClr val="0000FF"/>
              </a:solidFill>
              <a:latin typeface="+mn-lt"/>
            </a:endParaRPr>
          </a:p>
          <a:p>
            <a:pPr marL="285750" indent="-285750" algn="just">
              <a:buFont typeface="Arial" panose="020B0604020202020204" pitchFamily="34" charset="0"/>
              <a:buChar char="•"/>
              <a:defRPr/>
            </a:pPr>
            <a:r>
              <a:rPr lang="es-ES" sz="1600" b="1" i="1" kern="0" dirty="0" err="1">
                <a:solidFill>
                  <a:srgbClr val="0000FF"/>
                </a:solidFill>
                <a:latin typeface="+mn-lt"/>
              </a:rPr>
              <a:t>Preplanning</a:t>
            </a:r>
            <a:r>
              <a:rPr lang="es-ES" sz="1600" b="1" i="1" kern="0" dirty="0">
                <a:solidFill>
                  <a:srgbClr val="0000FF"/>
                </a:solidFill>
                <a:latin typeface="+mn-lt"/>
              </a:rPr>
              <a:t> </a:t>
            </a:r>
            <a:r>
              <a:rPr lang="es-ES" sz="1600" b="1" i="1" kern="0" dirty="0" err="1">
                <a:solidFill>
                  <a:srgbClr val="0000FF"/>
                </a:solidFill>
                <a:latin typeface="+mn-lt"/>
              </a:rPr>
              <a:t>effort</a:t>
            </a:r>
            <a:r>
              <a:rPr lang="es-ES" sz="1600" b="1" i="1" kern="0" dirty="0">
                <a:solidFill>
                  <a:srgbClr val="0000FF"/>
                </a:solidFill>
                <a:latin typeface="+mn-lt"/>
              </a:rPr>
              <a:t> </a:t>
            </a:r>
            <a:r>
              <a:rPr lang="es-ES" sz="1600" kern="0" dirty="0">
                <a:solidFill>
                  <a:srgbClr val="0000FF"/>
                </a:solidFill>
                <a:latin typeface="+mn-lt"/>
              </a:rPr>
              <a:t>(Esfuerzo de planificación previa): </a:t>
            </a:r>
            <a:r>
              <a:rPr lang="es-ES" altLang="es-ES" sz="1600" dirty="0">
                <a:latin typeface="+mn-lt"/>
              </a:rPr>
              <a:t> Cuánto esfuerzo se necesita antes de iniciar el desarrollo para gestionar la variabilidad de forma eficiente.</a:t>
            </a:r>
          </a:p>
          <a:p>
            <a:pPr marL="285750" indent="-285750" algn="just">
              <a:buFont typeface="Arial" panose="020B0604020202020204" pitchFamily="34" charset="0"/>
              <a:buChar char="•"/>
              <a:defRPr/>
            </a:pPr>
            <a:endParaRPr lang="es-ES" altLang="es-ES" sz="1600" dirty="0">
              <a:latin typeface="+mn-lt"/>
            </a:endParaRPr>
          </a:p>
          <a:p>
            <a:pPr marL="285750" indent="-285750" algn="just">
              <a:buFont typeface="Arial" panose="020B0604020202020204" pitchFamily="34" charset="0"/>
              <a:buChar char="•"/>
              <a:defRPr/>
            </a:pPr>
            <a:r>
              <a:rPr lang="es-ES" sz="1600" b="1" i="1" kern="0" dirty="0">
                <a:solidFill>
                  <a:srgbClr val="0000FF"/>
                </a:solidFill>
                <a:latin typeface="+mn-lt"/>
              </a:rPr>
              <a:t>Feature </a:t>
            </a:r>
            <a:r>
              <a:rPr lang="es-ES" sz="1600" b="1" i="1" kern="0" dirty="0" err="1">
                <a:solidFill>
                  <a:srgbClr val="0000FF"/>
                </a:solidFill>
                <a:latin typeface="+mn-lt"/>
              </a:rPr>
              <a:t>traceability</a:t>
            </a:r>
            <a:r>
              <a:rPr lang="es-ES" sz="1600" b="1" i="1" kern="0" dirty="0">
                <a:solidFill>
                  <a:srgbClr val="0000FF"/>
                </a:solidFill>
                <a:latin typeface="+mn-lt"/>
              </a:rPr>
              <a:t> </a:t>
            </a:r>
            <a:r>
              <a:rPr lang="es-ES" sz="1600" kern="0" dirty="0">
                <a:solidFill>
                  <a:srgbClr val="0000FF"/>
                </a:solidFill>
                <a:latin typeface="+mn-lt"/>
              </a:rPr>
              <a:t>(Trazabilidad de características): </a:t>
            </a:r>
            <a:r>
              <a:rPr lang="es-ES" altLang="es-ES" sz="1600" dirty="0">
                <a:latin typeface="+mn-lt"/>
              </a:rPr>
              <a:t> Capacidad de rastrear las características a lo largo del desarrollo, asegurando la relación entre la especificación y la implementación.</a:t>
            </a:r>
          </a:p>
          <a:p>
            <a:pPr marL="285750" indent="-285750" algn="just">
              <a:buFont typeface="Arial" panose="020B0604020202020204" pitchFamily="34" charset="0"/>
              <a:buChar char="•"/>
              <a:defRPr/>
            </a:pPr>
            <a:endParaRPr lang="es-ES" altLang="es-ES" sz="1600" dirty="0">
              <a:latin typeface="+mn-lt"/>
            </a:endParaRPr>
          </a:p>
          <a:p>
            <a:pPr marL="285750" indent="-285750" algn="just">
              <a:buFont typeface="Arial" panose="020B0604020202020204" pitchFamily="34" charset="0"/>
              <a:buChar char="•"/>
              <a:defRPr/>
            </a:pPr>
            <a:r>
              <a:rPr lang="es-ES" sz="1600" b="1" i="1" kern="0" dirty="0" err="1">
                <a:solidFill>
                  <a:srgbClr val="0000FF"/>
                </a:solidFill>
                <a:latin typeface="+mn-lt"/>
              </a:rPr>
              <a:t>Separation</a:t>
            </a:r>
            <a:r>
              <a:rPr lang="es-ES" sz="1600" b="1" i="1" kern="0" dirty="0">
                <a:solidFill>
                  <a:srgbClr val="0000FF"/>
                </a:solidFill>
                <a:latin typeface="+mn-lt"/>
              </a:rPr>
              <a:t> </a:t>
            </a:r>
            <a:r>
              <a:rPr lang="es-ES" sz="1600" b="1" i="1" kern="0" dirty="0" err="1">
                <a:solidFill>
                  <a:srgbClr val="0000FF"/>
                </a:solidFill>
                <a:latin typeface="+mn-lt"/>
              </a:rPr>
              <a:t>of</a:t>
            </a:r>
            <a:r>
              <a:rPr lang="es-ES" sz="1600" b="1" i="1" kern="0" dirty="0">
                <a:solidFill>
                  <a:srgbClr val="0000FF"/>
                </a:solidFill>
                <a:latin typeface="+mn-lt"/>
              </a:rPr>
              <a:t> </a:t>
            </a:r>
            <a:r>
              <a:rPr lang="es-ES" sz="1600" b="1" i="1" kern="0" dirty="0" err="1">
                <a:solidFill>
                  <a:srgbClr val="0000FF"/>
                </a:solidFill>
                <a:latin typeface="+mn-lt"/>
              </a:rPr>
              <a:t>concerns</a:t>
            </a:r>
            <a:r>
              <a:rPr lang="es-ES" sz="1600" b="1" i="1" kern="0" dirty="0">
                <a:solidFill>
                  <a:srgbClr val="0000FF"/>
                </a:solidFill>
                <a:latin typeface="+mn-lt"/>
              </a:rPr>
              <a:t> </a:t>
            </a:r>
            <a:r>
              <a:rPr lang="es-ES" sz="1600" kern="0" dirty="0">
                <a:solidFill>
                  <a:srgbClr val="0000FF"/>
                </a:solidFill>
                <a:latin typeface="+mn-lt"/>
              </a:rPr>
              <a:t>(Separación de conceptos): </a:t>
            </a:r>
            <a:r>
              <a:rPr lang="es-ES" altLang="es-ES" sz="1600" dirty="0">
                <a:latin typeface="+mn-lt"/>
              </a:rPr>
              <a:t> Mantener las características bien separadas en la implementación para mejorar la modularidad y el mantenimiento.</a:t>
            </a:r>
          </a:p>
          <a:p>
            <a:pPr marL="285750" indent="-285750" algn="just">
              <a:buFont typeface="Arial" panose="020B0604020202020204" pitchFamily="34" charset="0"/>
              <a:buChar char="•"/>
              <a:defRPr/>
            </a:pPr>
            <a:endParaRPr lang="es-ES" altLang="es-ES" sz="1600" dirty="0">
              <a:latin typeface="+mn-lt"/>
            </a:endParaRPr>
          </a:p>
          <a:p>
            <a:pPr marL="285750" indent="-285750" algn="just">
              <a:buFont typeface="Arial" panose="020B0604020202020204" pitchFamily="34" charset="0"/>
              <a:buChar char="•"/>
              <a:defRPr/>
            </a:pPr>
            <a:r>
              <a:rPr lang="es-ES" sz="1600" b="1" i="1" kern="0" dirty="0" err="1">
                <a:solidFill>
                  <a:srgbClr val="0000FF"/>
                </a:solidFill>
                <a:latin typeface="+mn-lt"/>
              </a:rPr>
              <a:t>Information</a:t>
            </a:r>
            <a:r>
              <a:rPr lang="es-ES" sz="1600" b="1" i="1" kern="0" dirty="0">
                <a:solidFill>
                  <a:srgbClr val="0000FF"/>
                </a:solidFill>
                <a:latin typeface="+mn-lt"/>
              </a:rPr>
              <a:t> </a:t>
            </a:r>
            <a:r>
              <a:rPr lang="es-ES" sz="1600" b="1" i="1" kern="0" dirty="0" err="1">
                <a:solidFill>
                  <a:srgbClr val="0000FF"/>
                </a:solidFill>
                <a:latin typeface="+mn-lt"/>
              </a:rPr>
              <a:t>hiding</a:t>
            </a:r>
            <a:r>
              <a:rPr lang="es-ES" sz="1600" b="1" i="1" kern="0" dirty="0">
                <a:solidFill>
                  <a:srgbClr val="0000FF"/>
                </a:solidFill>
                <a:latin typeface="+mn-lt"/>
              </a:rPr>
              <a:t> </a:t>
            </a:r>
            <a:r>
              <a:rPr lang="es-ES" sz="1600" kern="0" dirty="0">
                <a:solidFill>
                  <a:srgbClr val="0000FF"/>
                </a:solidFill>
                <a:latin typeface="+mn-lt"/>
              </a:rPr>
              <a:t>(Ocultamiento de información): </a:t>
            </a:r>
            <a:r>
              <a:rPr lang="es-ES" altLang="es-ES" sz="1600" dirty="0">
                <a:latin typeface="+mn-lt"/>
              </a:rPr>
              <a:t> Garantizar que los detalles internos de los módulos estén ocultos, permitiendo la interacción a través de interfaces bien definidas.</a:t>
            </a:r>
          </a:p>
          <a:p>
            <a:pPr marL="285750" indent="-285750" algn="just">
              <a:buFont typeface="Arial" panose="020B0604020202020204" pitchFamily="34" charset="0"/>
              <a:buChar char="•"/>
              <a:defRPr/>
            </a:pPr>
            <a:endParaRPr lang="es-ES" altLang="es-ES" sz="1600" dirty="0">
              <a:latin typeface="+mn-lt"/>
            </a:endParaRPr>
          </a:p>
          <a:p>
            <a:pPr marL="285750" indent="-285750" algn="just">
              <a:buFont typeface="Arial" panose="020B0604020202020204" pitchFamily="34" charset="0"/>
              <a:buChar char="•"/>
              <a:defRPr/>
            </a:pPr>
            <a:r>
              <a:rPr lang="es-ES" sz="1600" b="1" i="1" kern="0" dirty="0" err="1">
                <a:solidFill>
                  <a:srgbClr val="0000FF"/>
                </a:solidFill>
                <a:latin typeface="+mn-lt"/>
              </a:rPr>
              <a:t>Granularity</a:t>
            </a:r>
            <a:r>
              <a:rPr lang="es-ES" sz="1600" b="1" i="1" kern="0" dirty="0">
                <a:solidFill>
                  <a:srgbClr val="0000FF"/>
                </a:solidFill>
                <a:latin typeface="+mn-lt"/>
              </a:rPr>
              <a:t> </a:t>
            </a:r>
            <a:r>
              <a:rPr lang="es-ES" sz="1600" kern="0" dirty="0">
                <a:solidFill>
                  <a:srgbClr val="0000FF"/>
                </a:solidFill>
                <a:latin typeface="+mn-lt"/>
              </a:rPr>
              <a:t>(Granularidad): </a:t>
            </a:r>
            <a:r>
              <a:rPr lang="es-ES" altLang="es-ES" sz="1600" dirty="0">
                <a:latin typeface="+mn-lt"/>
              </a:rPr>
              <a:t> Nivel de detalle en la implementación de características, desde cambios gruesos (como añadir un archivo) hasta cambios finos (como modificar una línea de código).</a:t>
            </a:r>
          </a:p>
          <a:p>
            <a:pPr marL="285750" indent="-285750" algn="just">
              <a:buFont typeface="Arial" panose="020B0604020202020204" pitchFamily="34" charset="0"/>
              <a:buChar char="•"/>
              <a:defRPr/>
            </a:pPr>
            <a:endParaRPr lang="es-ES" altLang="es-ES" sz="1600" dirty="0">
              <a:latin typeface="+mn-lt"/>
            </a:endParaRPr>
          </a:p>
          <a:p>
            <a:pPr marL="285750" indent="-285750" algn="just">
              <a:buFont typeface="Arial" panose="020B0604020202020204" pitchFamily="34" charset="0"/>
              <a:buChar char="•"/>
              <a:defRPr/>
            </a:pPr>
            <a:r>
              <a:rPr lang="es-ES" sz="1600" b="1" i="1" kern="0" dirty="0" err="1">
                <a:solidFill>
                  <a:srgbClr val="0000FF"/>
                </a:solidFill>
                <a:latin typeface="+mn-lt"/>
              </a:rPr>
              <a:t>Uniformity</a:t>
            </a:r>
            <a:r>
              <a:rPr lang="es-ES" sz="1600" b="1" i="1" kern="0" dirty="0">
                <a:solidFill>
                  <a:srgbClr val="0000FF"/>
                </a:solidFill>
                <a:latin typeface="+mn-lt"/>
              </a:rPr>
              <a:t> </a:t>
            </a:r>
            <a:r>
              <a:rPr lang="es-ES" sz="1600" kern="0" dirty="0">
                <a:solidFill>
                  <a:srgbClr val="0000FF"/>
                </a:solidFill>
                <a:latin typeface="+mn-lt"/>
              </a:rPr>
              <a:t>(Uniformidad): </a:t>
            </a:r>
            <a:r>
              <a:rPr lang="es-ES" altLang="es-ES" sz="1600" dirty="0">
                <a:latin typeface="+mn-lt"/>
              </a:rPr>
              <a:t>Asegurar que todos los artefactos de la SPL (código, documentación, archivos de configuración, etc.) sean tratados de manera uniforme.</a:t>
            </a:r>
          </a:p>
        </p:txBody>
      </p:sp>
    </p:spTree>
    <p:extLst>
      <p:ext uri="{BB962C8B-B14F-4D97-AF65-F5344CB8AC3E}">
        <p14:creationId xmlns:p14="http://schemas.microsoft.com/office/powerpoint/2010/main" val="562472104"/>
      </p:ext>
    </p:ext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Tipos de 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8676456" cy="646331"/>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0000FF"/>
                </a:solidFill>
                <a:latin typeface="+mn-lt"/>
              </a:rPr>
              <a:t>Preprocesadores de plantillas: </a:t>
            </a:r>
            <a:r>
              <a:rPr lang="es-ES" kern="0" dirty="0">
                <a:latin typeface="+mn-lt"/>
              </a:rPr>
              <a:t>Permiten generar contenido dinámico a partir de una plantilla con marcadores de posición o reglas de transformación. </a:t>
            </a:r>
          </a:p>
        </p:txBody>
      </p:sp>
      <p:sp>
        <p:nvSpPr>
          <p:cNvPr id="9" name="CuadroTexto 8">
            <a:extLst>
              <a:ext uri="{FF2B5EF4-FFF2-40B4-BE49-F238E27FC236}">
                <a16:creationId xmlns:a16="http://schemas.microsoft.com/office/drawing/2014/main" id="{F75FF3E5-86A8-4082-A84A-D7C92B78DA50}"/>
              </a:ext>
            </a:extLst>
          </p:cNvPr>
          <p:cNvSpPr txBox="1"/>
          <p:nvPr/>
        </p:nvSpPr>
        <p:spPr>
          <a:xfrm>
            <a:off x="3419872" y="4020590"/>
            <a:ext cx="1708559" cy="369332"/>
          </a:xfrm>
          <a:prstGeom prst="rect">
            <a:avLst/>
          </a:prstGeom>
          <a:noFill/>
        </p:spPr>
        <p:txBody>
          <a:bodyPr wrap="square">
            <a:spAutoFit/>
          </a:bodyPr>
          <a:lstStyle/>
          <a:p>
            <a:r>
              <a:rPr lang="es-ES" i="1" kern="0" dirty="0">
                <a:solidFill>
                  <a:srgbClr val="0000FF"/>
                </a:solidFill>
                <a:latin typeface="+mn-lt"/>
              </a:rPr>
              <a:t>Plantilla </a:t>
            </a:r>
            <a:r>
              <a:rPr lang="es-ES" i="1" kern="0" dirty="0" err="1">
                <a:solidFill>
                  <a:srgbClr val="0000FF"/>
                </a:solidFill>
                <a:latin typeface="+mn-lt"/>
              </a:rPr>
              <a:t>Jinja</a:t>
            </a:r>
            <a:endParaRPr lang="es-ES" dirty="0"/>
          </a:p>
        </p:txBody>
      </p:sp>
      <p:pic>
        <p:nvPicPr>
          <p:cNvPr id="8" name="Imagen 7">
            <a:extLst>
              <a:ext uri="{FF2B5EF4-FFF2-40B4-BE49-F238E27FC236}">
                <a16:creationId xmlns:a16="http://schemas.microsoft.com/office/drawing/2014/main" id="{91F1A07F-5DD2-4866-94AB-4E9DAE68D6B1}"/>
              </a:ext>
            </a:extLst>
          </p:cNvPr>
          <p:cNvPicPr>
            <a:picLocks noChangeAspect="1"/>
          </p:cNvPicPr>
          <p:nvPr/>
        </p:nvPicPr>
        <p:blipFill>
          <a:blip r:embed="rId2"/>
          <a:stretch>
            <a:fillRect/>
          </a:stretch>
        </p:blipFill>
        <p:spPr>
          <a:xfrm>
            <a:off x="1547664" y="1965684"/>
            <a:ext cx="5295850" cy="2093502"/>
          </a:xfrm>
          <a:prstGeom prst="rect">
            <a:avLst/>
          </a:prstGeom>
        </p:spPr>
      </p:pic>
    </p:spTree>
    <p:extLst>
      <p:ext uri="{BB962C8B-B14F-4D97-AF65-F5344CB8AC3E}">
        <p14:creationId xmlns:p14="http://schemas.microsoft.com/office/powerpoint/2010/main" val="832347321"/>
      </p:ext>
    </p:ext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688504"/>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Anotaciones disciplinadas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052736"/>
            <a:ext cx="8676456" cy="3970318"/>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a:solidFill>
                  <a:srgbClr val="0000FF"/>
                </a:solidFill>
                <a:latin typeface="+mn-lt"/>
              </a:rPr>
              <a:t>Anotaciones disciplinadas </a:t>
            </a:r>
            <a:r>
              <a:rPr lang="es-ES" kern="0" dirty="0">
                <a:solidFill>
                  <a:srgbClr val="0000FF"/>
                </a:solidFill>
                <a:latin typeface="+mn-lt"/>
              </a:rPr>
              <a:t>(</a:t>
            </a:r>
            <a:r>
              <a:rPr lang="es-ES" kern="0" dirty="0" err="1">
                <a:solidFill>
                  <a:srgbClr val="0000FF"/>
                </a:solidFill>
                <a:latin typeface="+mn-lt"/>
              </a:rPr>
              <a:t>Disciplined</a:t>
            </a:r>
            <a:r>
              <a:rPr lang="es-ES" kern="0" dirty="0">
                <a:solidFill>
                  <a:srgbClr val="0000FF"/>
                </a:solidFill>
                <a:latin typeface="+mn-lt"/>
              </a:rPr>
              <a:t> </a:t>
            </a:r>
            <a:r>
              <a:rPr lang="es-ES" kern="0" dirty="0" err="1">
                <a:solidFill>
                  <a:srgbClr val="0000FF"/>
                </a:solidFill>
                <a:latin typeface="+mn-lt"/>
              </a:rPr>
              <a:t>annotations</a:t>
            </a:r>
            <a:r>
              <a:rPr lang="es-ES" kern="0" dirty="0">
                <a:solidFill>
                  <a:srgbClr val="0000FF"/>
                </a:solidFill>
                <a:latin typeface="+mn-lt"/>
              </a:rPr>
              <a:t>):</a:t>
            </a:r>
            <a:r>
              <a:rPr lang="es-ES" kern="0" dirty="0">
                <a:latin typeface="+mn-lt"/>
              </a:rPr>
              <a:t> Se alinean con la estructura sintáctica del código fuente y pueden mapearse al árbol de sintaxis abstracta (AST), aplicándose típicamente a declaraciones de nivel superior, campos y sentencias.</a:t>
            </a: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endParaRPr lang="es-ES" b="1" kern="0" dirty="0">
              <a:solidFill>
                <a:srgbClr val="0000FF"/>
              </a:solidFill>
              <a:latin typeface="+mn-lt"/>
            </a:endParaRPr>
          </a:p>
          <a:p>
            <a:pPr marL="285750" indent="-285750" algn="just">
              <a:buFont typeface="Arial" panose="020B0604020202020204" pitchFamily="34" charset="0"/>
              <a:buChar char="•"/>
              <a:defRPr/>
            </a:pPr>
            <a:r>
              <a:rPr lang="es-ES" b="1" kern="0" dirty="0">
                <a:solidFill>
                  <a:srgbClr val="0000FF"/>
                </a:solidFill>
                <a:latin typeface="+mn-lt"/>
              </a:rPr>
              <a:t>Anotaciones indisciplinadas </a:t>
            </a:r>
            <a:r>
              <a:rPr lang="es-ES" kern="0" dirty="0">
                <a:solidFill>
                  <a:srgbClr val="0000FF"/>
                </a:solidFill>
                <a:latin typeface="+mn-lt"/>
              </a:rPr>
              <a:t>(</a:t>
            </a:r>
            <a:r>
              <a:rPr lang="es-ES" kern="0" dirty="0" err="1">
                <a:solidFill>
                  <a:srgbClr val="0000FF"/>
                </a:solidFill>
                <a:latin typeface="+mn-lt"/>
              </a:rPr>
              <a:t>Undisciplined</a:t>
            </a:r>
            <a:r>
              <a:rPr lang="es-ES" kern="0" dirty="0">
                <a:solidFill>
                  <a:srgbClr val="0000FF"/>
                </a:solidFill>
                <a:latin typeface="+mn-lt"/>
              </a:rPr>
              <a:t> </a:t>
            </a:r>
            <a:r>
              <a:rPr lang="es-ES" kern="0" dirty="0" err="1">
                <a:solidFill>
                  <a:srgbClr val="0000FF"/>
                </a:solidFill>
                <a:latin typeface="+mn-lt"/>
              </a:rPr>
              <a:t>annotations</a:t>
            </a:r>
            <a:r>
              <a:rPr lang="es-ES" kern="0" dirty="0">
                <a:solidFill>
                  <a:srgbClr val="0000FF"/>
                </a:solidFill>
                <a:latin typeface="+mn-lt"/>
              </a:rPr>
              <a:t>): </a:t>
            </a:r>
            <a:r>
              <a:rPr lang="es-ES" kern="0" dirty="0">
                <a:latin typeface="+mn-lt"/>
              </a:rPr>
              <a:t>No respetan la estructura sintáctica del código, lo que puede alterar la organización del código de forma imprevista, dificultando su lectura, mantenimiento y análisis por herramientas de refactorización.</a:t>
            </a:r>
          </a:p>
        </p:txBody>
      </p:sp>
      <p:pic>
        <p:nvPicPr>
          <p:cNvPr id="4" name="Imagen 3">
            <a:extLst>
              <a:ext uri="{FF2B5EF4-FFF2-40B4-BE49-F238E27FC236}">
                <a16:creationId xmlns:a16="http://schemas.microsoft.com/office/drawing/2014/main" id="{055CC94C-15F2-44C2-BA3E-66A056EFAF6E}"/>
              </a:ext>
            </a:extLst>
          </p:cNvPr>
          <p:cNvPicPr>
            <a:picLocks noChangeAspect="1"/>
          </p:cNvPicPr>
          <p:nvPr/>
        </p:nvPicPr>
        <p:blipFill>
          <a:blip r:embed="rId2"/>
          <a:stretch>
            <a:fillRect/>
          </a:stretch>
        </p:blipFill>
        <p:spPr>
          <a:xfrm>
            <a:off x="899592" y="1971941"/>
            <a:ext cx="7524328" cy="1725696"/>
          </a:xfrm>
          <a:prstGeom prst="rect">
            <a:avLst/>
          </a:prstGeom>
        </p:spPr>
      </p:pic>
      <p:pic>
        <p:nvPicPr>
          <p:cNvPr id="6" name="Imagen 5">
            <a:extLst>
              <a:ext uri="{FF2B5EF4-FFF2-40B4-BE49-F238E27FC236}">
                <a16:creationId xmlns:a16="http://schemas.microsoft.com/office/drawing/2014/main" id="{3F88D760-925B-4ABB-9E5C-1B64AACE412E}"/>
              </a:ext>
            </a:extLst>
          </p:cNvPr>
          <p:cNvPicPr>
            <a:picLocks noChangeAspect="1"/>
          </p:cNvPicPr>
          <p:nvPr/>
        </p:nvPicPr>
        <p:blipFill>
          <a:blip r:embed="rId3"/>
          <a:stretch>
            <a:fillRect/>
          </a:stretch>
        </p:blipFill>
        <p:spPr>
          <a:xfrm>
            <a:off x="2082219" y="4687913"/>
            <a:ext cx="4552006" cy="2079311"/>
          </a:xfrm>
          <a:prstGeom prst="rect">
            <a:avLst/>
          </a:prstGeom>
        </p:spPr>
      </p:pic>
    </p:spTree>
    <p:extLst>
      <p:ext uri="{BB962C8B-B14F-4D97-AF65-F5344CB8AC3E}">
        <p14:creationId xmlns:p14="http://schemas.microsoft.com/office/powerpoint/2010/main" val="475083122"/>
      </p:ext>
    </p:extLst>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Preprocessors</a:t>
            </a:r>
            <a:r>
              <a:rPr lang="es-ES" altLang="es-ES" sz="2000" b="1" i="1" dirty="0">
                <a:solidFill>
                  <a:srgbClr val="0000FF"/>
                </a:solidFill>
                <a:latin typeface="+mn-lt"/>
              </a:rPr>
              <a:t> </a:t>
            </a:r>
            <a:r>
              <a:rPr lang="es-ES" altLang="es-ES" sz="2000" b="1" dirty="0">
                <a:solidFill>
                  <a:srgbClr val="0000FF"/>
                </a:solidFill>
                <a:latin typeface="+mn-lt"/>
              </a:rPr>
              <a:t>(Preprocesadores)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355312"/>
          </a:xfrm>
          <a:prstGeom prst="rect">
            <a:avLst/>
          </a:prstGeom>
          <a:noFill/>
        </p:spPr>
        <p:txBody>
          <a:bodyPr wrap="square">
            <a:spAutoFit/>
          </a:bodyPr>
          <a:lstStyle/>
          <a:p>
            <a:pPr algn="just">
              <a:defRPr/>
            </a:pPr>
            <a:r>
              <a:rPr lang="es-ES" altLang="es-ES" u="sng" dirty="0">
                <a:latin typeface="+mn-lt"/>
              </a:rPr>
              <a:t>Criterios de calidad:</a:t>
            </a:r>
          </a:p>
          <a:p>
            <a:pPr algn="just">
              <a:defRPr/>
            </a:pPr>
            <a:r>
              <a:rPr lang="es-ES" b="1" i="0" dirty="0">
                <a:solidFill>
                  <a:srgbClr val="00B050"/>
                </a:solidFill>
                <a:effectLst/>
                <a:latin typeface="Source Sans Pro" panose="020B0503030403020204" pitchFamily="34" charset="0"/>
              </a:rPr>
              <a:t>✅</a:t>
            </a:r>
            <a:r>
              <a:rPr lang="es-ES" b="1" i="0" dirty="0">
                <a:solidFill>
                  <a:srgbClr val="DF000F"/>
                </a:solidFill>
                <a:effectLst/>
                <a:latin typeface="Source Sans Pro" panose="020B0503030403020204" pitchFamily="34" charset="0"/>
              </a:rPr>
              <a:t> </a:t>
            </a:r>
            <a:r>
              <a:rPr lang="es-ES" altLang="es-ES" b="1" dirty="0" err="1">
                <a:latin typeface="+mn-lt"/>
              </a:rPr>
              <a:t>Preplanning</a:t>
            </a:r>
            <a:r>
              <a:rPr lang="es-ES" altLang="es-ES" b="1" dirty="0">
                <a:latin typeface="+mn-lt"/>
              </a:rPr>
              <a:t> </a:t>
            </a:r>
            <a:r>
              <a:rPr lang="es-ES" altLang="es-ES" b="1" dirty="0" err="1">
                <a:latin typeface="+mn-lt"/>
              </a:rPr>
              <a:t>effort</a:t>
            </a:r>
            <a:r>
              <a:rPr lang="es-ES" altLang="es-ES" b="1" dirty="0">
                <a:latin typeface="+mn-lt"/>
              </a:rPr>
              <a:t>:</a:t>
            </a:r>
            <a:r>
              <a:rPr lang="es-ES" altLang="es-ES" dirty="0">
                <a:latin typeface="+mn-lt"/>
              </a:rPr>
              <a:t> Los preprocesadores requieren poco esfuerzo de planificación previa, ya que permiten modificar el código de manera invasiva sin una reestructuración previa significativa. Su uso es ligero y fácil de adoptar.</a:t>
            </a:r>
          </a:p>
          <a:p>
            <a:pPr algn="just">
              <a:defRPr/>
            </a:pPr>
            <a:endParaRPr lang="es-ES" altLang="es-ES" b="1" dirty="0">
              <a:latin typeface="+mn-lt"/>
            </a:endParaRPr>
          </a:p>
          <a:p>
            <a:pPr algn="just">
              <a:defRPr/>
            </a:pPr>
            <a:r>
              <a:rPr lang="es-ES" b="1" i="0" dirty="0">
                <a:solidFill>
                  <a:srgbClr val="FFC000"/>
                </a:solidFill>
                <a:effectLst/>
                <a:latin typeface="Google Sans"/>
              </a:rPr>
              <a:t> ▨</a:t>
            </a:r>
            <a:r>
              <a:rPr lang="es-ES" b="1" i="0" dirty="0">
                <a:solidFill>
                  <a:srgbClr val="ECECEC"/>
                </a:solidFill>
                <a:effectLst/>
                <a:latin typeface="Google Sans"/>
              </a:rPr>
              <a:t> </a:t>
            </a:r>
            <a:r>
              <a:rPr lang="es-ES" altLang="es-ES" b="1" dirty="0">
                <a:latin typeface="+mn-lt"/>
              </a:rPr>
              <a:t>Feature </a:t>
            </a:r>
            <a:r>
              <a:rPr lang="es-ES" altLang="es-ES" b="1" dirty="0" err="1">
                <a:latin typeface="+mn-lt"/>
              </a:rPr>
              <a:t>traceability</a:t>
            </a:r>
            <a:r>
              <a:rPr lang="es-ES" altLang="es-ES" b="1" dirty="0">
                <a:latin typeface="+mn-lt"/>
              </a:rPr>
              <a:t>:</a:t>
            </a:r>
            <a:r>
              <a:rPr lang="es-ES" altLang="es-ES" dirty="0">
                <a:latin typeface="+mn-lt"/>
              </a:rPr>
              <a:t> Aunque es posible rastrear características mediante anotaciones, estas pueden estar dispersas en el código, dificultando su seguimiento sin herramientas adicionales.</a:t>
            </a:r>
          </a:p>
          <a:p>
            <a:pPr algn="just">
              <a:defRPr/>
            </a:pPr>
            <a:endParaRPr lang="es-ES" altLang="es-ES" b="1" dirty="0">
              <a:latin typeface="+mn-lt"/>
            </a:endParaRPr>
          </a:p>
          <a:p>
            <a:pPr algn="just">
              <a:defRPr/>
            </a:pPr>
            <a:r>
              <a:rPr lang="es-ES" b="1" i="0" dirty="0">
                <a:solidFill>
                  <a:srgbClr val="C00000"/>
                </a:solidFill>
                <a:effectLst/>
                <a:latin typeface="Google Sans"/>
              </a:rPr>
              <a:t>❌</a:t>
            </a:r>
            <a:r>
              <a:rPr lang="es-ES" b="1" i="0" dirty="0">
                <a:solidFill>
                  <a:srgbClr val="ECECEC"/>
                </a:solidFill>
                <a:effectLst/>
                <a:latin typeface="Google Sans"/>
              </a:rPr>
              <a:t> </a:t>
            </a:r>
            <a:r>
              <a:rPr lang="es-ES" altLang="es-ES" b="1" dirty="0" err="1">
                <a:latin typeface="+mn-lt"/>
              </a:rPr>
              <a:t>Separation</a:t>
            </a:r>
            <a:r>
              <a:rPr lang="es-ES" altLang="es-ES" b="1" dirty="0">
                <a:latin typeface="+mn-lt"/>
              </a:rPr>
              <a:t> </a:t>
            </a:r>
            <a:r>
              <a:rPr lang="es-ES" altLang="es-ES" b="1" dirty="0" err="1">
                <a:latin typeface="+mn-lt"/>
              </a:rPr>
              <a:t>of</a:t>
            </a:r>
            <a:r>
              <a:rPr lang="es-ES" altLang="es-ES" b="1" dirty="0">
                <a:latin typeface="+mn-lt"/>
              </a:rPr>
              <a:t> </a:t>
            </a:r>
            <a:r>
              <a:rPr lang="es-ES" altLang="es-ES" b="1" dirty="0" err="1">
                <a:latin typeface="+mn-lt"/>
              </a:rPr>
              <a:t>concerns</a:t>
            </a:r>
            <a:r>
              <a:rPr lang="es-ES" altLang="es-ES" b="1" dirty="0">
                <a:latin typeface="+mn-lt"/>
              </a:rPr>
              <a:t>:</a:t>
            </a:r>
            <a:r>
              <a:rPr lang="es-ES" altLang="es-ES" dirty="0">
                <a:latin typeface="+mn-lt"/>
              </a:rPr>
              <a:t> Los preprocesadores no favorecen la separación de conceptos, ya que el código de las características puede estar disperso y entremezclado con el código base.</a:t>
            </a:r>
          </a:p>
          <a:p>
            <a:pPr algn="just">
              <a:defRPr/>
            </a:pPr>
            <a:endParaRPr lang="es-ES" altLang="es-ES" b="1" dirty="0">
              <a:latin typeface="+mn-lt"/>
            </a:endParaRPr>
          </a:p>
          <a:p>
            <a:pPr algn="just">
              <a:defRPr/>
            </a:pPr>
            <a:r>
              <a:rPr lang="es-ES" b="1" i="0" dirty="0">
                <a:solidFill>
                  <a:srgbClr val="C00000"/>
                </a:solidFill>
                <a:effectLst/>
                <a:latin typeface="Google Sans"/>
              </a:rPr>
              <a:t>❌</a:t>
            </a:r>
            <a:r>
              <a:rPr lang="es-ES" b="1" i="0" dirty="0">
                <a:solidFill>
                  <a:srgbClr val="ECECEC"/>
                </a:solidFill>
                <a:effectLst/>
                <a:latin typeface="Google Sans"/>
              </a:rPr>
              <a:t> </a:t>
            </a:r>
            <a:r>
              <a:rPr lang="es-ES" altLang="es-ES" b="1" dirty="0" err="1">
                <a:latin typeface="+mn-lt"/>
              </a:rPr>
              <a:t>Information</a:t>
            </a:r>
            <a:r>
              <a:rPr lang="es-ES" altLang="es-ES" b="1" dirty="0">
                <a:latin typeface="+mn-lt"/>
              </a:rPr>
              <a:t> </a:t>
            </a:r>
            <a:r>
              <a:rPr lang="es-ES" altLang="es-ES" b="1" dirty="0" err="1">
                <a:latin typeface="+mn-lt"/>
              </a:rPr>
              <a:t>hiding</a:t>
            </a:r>
            <a:r>
              <a:rPr lang="es-ES" altLang="es-ES" b="1" dirty="0">
                <a:latin typeface="+mn-lt"/>
              </a:rPr>
              <a:t>:</a:t>
            </a:r>
            <a:r>
              <a:rPr lang="es-ES" altLang="es-ES" dirty="0">
                <a:latin typeface="+mn-lt"/>
              </a:rPr>
              <a:t> No proporcionan encapsulación ni ocultamiento de información, ya que los detalles de la variabilidad se gestionan mediante directivas dispersas en el código.</a:t>
            </a:r>
          </a:p>
          <a:p>
            <a:pPr algn="just">
              <a:defRPr/>
            </a:pPr>
            <a:endParaRPr lang="es-ES" altLang="es-ES" b="1" dirty="0">
              <a:latin typeface="+mn-lt"/>
            </a:endParaRPr>
          </a:p>
          <a:p>
            <a:pPr algn="just">
              <a:defRPr/>
            </a:pPr>
            <a:r>
              <a:rPr lang="es-ES" b="1" i="0" dirty="0">
                <a:solidFill>
                  <a:srgbClr val="00B050"/>
                </a:solidFill>
                <a:effectLst/>
                <a:latin typeface="Source Sans Pro" panose="020B0503030403020204" pitchFamily="34" charset="0"/>
              </a:rPr>
              <a:t>✅</a:t>
            </a:r>
            <a:r>
              <a:rPr lang="es-ES" b="1" i="0" dirty="0">
                <a:solidFill>
                  <a:srgbClr val="FFC000"/>
                </a:solidFill>
                <a:effectLst/>
                <a:latin typeface="Google Sans"/>
              </a:rPr>
              <a:t> </a:t>
            </a:r>
            <a:r>
              <a:rPr lang="es-ES" altLang="es-ES" b="1" dirty="0" err="1">
                <a:latin typeface="+mn-lt"/>
              </a:rPr>
              <a:t>Granularity</a:t>
            </a:r>
            <a:r>
              <a:rPr lang="es-ES" altLang="es-ES" b="1" dirty="0">
                <a:latin typeface="+mn-lt"/>
              </a:rPr>
              <a:t>:</a:t>
            </a:r>
            <a:r>
              <a:rPr lang="es-ES" altLang="es-ES" dirty="0">
                <a:latin typeface="+mn-lt"/>
              </a:rPr>
              <a:t> Permiten una granularidad muy fina, ya que pueden modificar el código a nivel de archivos, funciones, e incluso líneas individuales.</a:t>
            </a:r>
          </a:p>
          <a:p>
            <a:pPr algn="just">
              <a:defRPr/>
            </a:pPr>
            <a:endParaRPr lang="es-ES" altLang="es-ES" b="1" dirty="0">
              <a:latin typeface="+mn-lt"/>
            </a:endParaRPr>
          </a:p>
          <a:p>
            <a:pPr algn="just">
              <a:defRPr/>
            </a:pPr>
            <a:r>
              <a:rPr lang="es-ES" b="1" i="0" dirty="0">
                <a:solidFill>
                  <a:srgbClr val="00B050"/>
                </a:solidFill>
                <a:effectLst/>
                <a:latin typeface="Source Sans Pro" panose="020B0503030403020204" pitchFamily="34" charset="0"/>
              </a:rPr>
              <a:t>✅</a:t>
            </a:r>
            <a:r>
              <a:rPr lang="es-ES" b="1" i="0" dirty="0">
                <a:solidFill>
                  <a:srgbClr val="ECECEC"/>
                </a:solidFill>
                <a:effectLst/>
                <a:latin typeface="Google Sans"/>
              </a:rPr>
              <a:t> </a:t>
            </a:r>
            <a:r>
              <a:rPr lang="es-ES" altLang="es-ES" b="1" dirty="0" err="1">
                <a:latin typeface="+mn-lt"/>
              </a:rPr>
              <a:t>Uniformity</a:t>
            </a:r>
            <a:r>
              <a:rPr lang="es-ES" altLang="es-ES" b="1" dirty="0">
                <a:latin typeface="+mn-lt"/>
              </a:rPr>
              <a:t>:</a:t>
            </a:r>
            <a:r>
              <a:rPr lang="es-ES" altLang="es-ES" dirty="0">
                <a:latin typeface="+mn-lt"/>
              </a:rPr>
              <a:t> Se pueden aplicar de manera uniforme a diferentes tipos de artefactos, incluyendo código fuente, documentación y otros archivos de configuración.</a:t>
            </a:r>
            <a:endParaRPr lang="es-ES" b="1" i="1" kern="0" dirty="0">
              <a:solidFill>
                <a:srgbClr val="0000FF"/>
              </a:solidFill>
              <a:latin typeface="+mn-lt"/>
            </a:endParaRPr>
          </a:p>
        </p:txBody>
      </p:sp>
    </p:spTree>
    <p:extLst>
      <p:ext uri="{BB962C8B-B14F-4D97-AF65-F5344CB8AC3E}">
        <p14:creationId xmlns:p14="http://schemas.microsoft.com/office/powerpoint/2010/main" val="17438107"/>
      </p:ext>
    </p:extLst>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err="1">
                <a:solidFill>
                  <a:srgbClr val="0000FF"/>
                </a:solidFill>
                <a:latin typeface="+mn-lt"/>
              </a:rPr>
              <a:t>Preprocessors</a:t>
            </a:r>
            <a:r>
              <a:rPr lang="es-ES" altLang="es-ES" sz="2400" b="1" i="1" dirty="0">
                <a:solidFill>
                  <a:srgbClr val="0000FF"/>
                </a:solidFill>
                <a:latin typeface="+mn-lt"/>
              </a:rPr>
              <a:t> </a:t>
            </a:r>
            <a:r>
              <a:rPr lang="es-ES" altLang="es-ES" sz="2400" b="1" dirty="0">
                <a:solidFill>
                  <a:srgbClr val="0000FF"/>
                </a:solidFill>
                <a:latin typeface="+mn-lt"/>
              </a:rPr>
              <a:t>(Preprocesadores)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052736"/>
            <a:ext cx="9144000" cy="5509200"/>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a:t>
            </a:r>
          </a:p>
          <a:p>
            <a:pPr marL="342900" indent="-342900" algn="just">
              <a:buFont typeface="Arial" panose="020B0604020202020204" pitchFamily="34" charset="0"/>
              <a:buChar char="•"/>
              <a:defRPr/>
            </a:pPr>
            <a:r>
              <a:rPr lang="en-US" altLang="es-ES" sz="1600" dirty="0">
                <a:latin typeface="+mn-lt"/>
              </a:rPr>
              <a:t>Technology:</a:t>
            </a:r>
            <a:r>
              <a:rPr lang="en-US" altLang="es-ES" sz="1600" b="1" dirty="0">
                <a:latin typeface="+mn-lt"/>
              </a:rPr>
              <a:t> Tool-based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Annotation-based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Fáciles de usar y ampliamente conocidos.</a:t>
            </a:r>
          </a:p>
          <a:p>
            <a:pPr marL="285750" indent="-285750" algn="just">
              <a:buFont typeface="Arial" panose="020B0604020202020204" pitchFamily="34" charset="0"/>
              <a:buChar char="•"/>
              <a:defRPr/>
            </a:pPr>
            <a:r>
              <a:rPr lang="es-ES" sz="1600" kern="0" dirty="0">
                <a:latin typeface="+mn-lt"/>
              </a:rPr>
              <a:t>Modelo de programación simple: anotación y eliminación condicional.</a:t>
            </a:r>
          </a:p>
          <a:p>
            <a:pPr marL="285750" indent="-285750" algn="just">
              <a:buFont typeface="Arial" panose="020B0604020202020204" pitchFamily="34" charset="0"/>
              <a:buChar char="•"/>
              <a:defRPr/>
            </a:pPr>
            <a:r>
              <a:rPr lang="es-ES" sz="1600" kern="0" dirty="0">
                <a:latin typeface="+mn-lt"/>
              </a:rPr>
              <a:t>Personalización del código fuente en tiempo de compilación sin código repetitivo.</a:t>
            </a:r>
          </a:p>
          <a:p>
            <a:pPr marL="285750" indent="-285750" algn="just">
              <a:buFont typeface="Arial" panose="020B0604020202020204" pitchFamily="34" charset="0"/>
              <a:buChar char="•"/>
              <a:defRPr/>
            </a:pPr>
            <a:r>
              <a:rPr lang="es-ES" sz="1600" kern="0" dirty="0">
                <a:latin typeface="+mn-lt"/>
              </a:rPr>
              <a:t>Flexibles y con soporte para granularidad arbitraria.</a:t>
            </a:r>
          </a:p>
          <a:p>
            <a:pPr marL="285750" indent="-285750" algn="just">
              <a:buFont typeface="Arial" panose="020B0604020202020204" pitchFamily="34" charset="0"/>
              <a:buChar char="•"/>
              <a:defRPr/>
            </a:pPr>
            <a:r>
              <a:rPr lang="es-ES" sz="1600" kern="0" dirty="0">
                <a:latin typeface="+mn-lt"/>
              </a:rPr>
              <a:t>Requieren poca planificación previa.</a:t>
            </a:r>
          </a:p>
          <a:p>
            <a:pPr marL="285750" indent="-285750" algn="just">
              <a:buFont typeface="Arial" panose="020B0604020202020204" pitchFamily="34" charset="0"/>
              <a:buChar char="•"/>
              <a:defRPr/>
            </a:pPr>
            <a:r>
              <a:rPr lang="es-ES" sz="1600" kern="0" dirty="0">
                <a:latin typeface="+mn-lt"/>
              </a:rPr>
              <a:t>Las características suelen ser rastreables en varias ubicaciones del código.</a:t>
            </a:r>
          </a:p>
          <a:p>
            <a:pPr marL="285750" indent="-285750" algn="just">
              <a:buFont typeface="Arial" panose="020B0604020202020204" pitchFamily="34" charset="0"/>
              <a:buChar char="•"/>
              <a:defRPr/>
            </a:pPr>
            <a:r>
              <a:rPr lang="es-ES" sz="1600" kern="0" dirty="0">
                <a:latin typeface="+mn-lt"/>
              </a:rPr>
              <a:t>Mecanismo ligero para la adopción de </a:t>
            </a:r>
            <a:r>
              <a:rPr lang="es-ES" sz="1600" kern="0" dirty="0" err="1">
                <a:latin typeface="+mn-lt"/>
              </a:rPr>
              <a:t>SPLs</a:t>
            </a:r>
            <a:r>
              <a:rPr lang="es-ES" sz="1600" kern="0" dirty="0">
                <a:latin typeface="+mn-lt"/>
              </a:rPr>
              <a:t> extractivas.</a:t>
            </a:r>
          </a:p>
          <a:p>
            <a:pPr marL="285750" indent="-285750" algn="just">
              <a:buFont typeface="Arial" panose="020B0604020202020204" pitchFamily="34" charset="0"/>
              <a:buChar char="•"/>
              <a:defRPr/>
            </a:pPr>
            <a:r>
              <a:rPr lang="es-ES" sz="1600" kern="0" dirty="0">
                <a:latin typeface="+mn-lt"/>
              </a:rPr>
              <a:t>Aplicación uniforme tanto al código fuente como a otros artefactos no relacionados con el código.</a:t>
            </a: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Dispersión y enredo del código de características con la configuración, sin una clara separación de preocupaciones.</a:t>
            </a:r>
          </a:p>
          <a:p>
            <a:pPr marL="285750" indent="-285750" algn="just">
              <a:buFont typeface="Arial" panose="020B0604020202020204" pitchFamily="34" charset="0"/>
              <a:buChar char="•"/>
              <a:defRPr/>
            </a:pPr>
            <a:r>
              <a:rPr lang="es-ES" sz="1600" kern="0" dirty="0">
                <a:latin typeface="+mn-lt"/>
              </a:rPr>
              <a:t>No ofrecen soporte para ocultación de información.</a:t>
            </a:r>
          </a:p>
          <a:p>
            <a:pPr marL="285750" indent="-285750" algn="just">
              <a:buFont typeface="Arial" panose="020B0604020202020204" pitchFamily="34" charset="0"/>
              <a:buChar char="•"/>
              <a:defRPr/>
            </a:pPr>
            <a:r>
              <a:rPr lang="es-ES" sz="1600" kern="0" dirty="0">
                <a:latin typeface="+mn-lt"/>
              </a:rPr>
              <a:t>Pueden ofuscar el código fuente.</a:t>
            </a:r>
          </a:p>
          <a:p>
            <a:pPr marL="285750" indent="-285750" algn="just">
              <a:buFont typeface="Arial" panose="020B0604020202020204" pitchFamily="34" charset="0"/>
              <a:buChar char="•"/>
              <a:defRPr/>
            </a:pPr>
            <a:r>
              <a:rPr lang="es-ES" sz="1600" kern="0" dirty="0">
                <a:latin typeface="+mn-lt"/>
              </a:rPr>
              <a:t>Frecuentemente utilizados de manera ad hoc o indisciplinada.</a:t>
            </a:r>
          </a:p>
          <a:p>
            <a:pPr marL="285750" indent="-285750" algn="just">
              <a:buFont typeface="Arial" panose="020B0604020202020204" pitchFamily="34" charset="0"/>
              <a:buChar char="•"/>
              <a:defRPr/>
            </a:pPr>
            <a:r>
              <a:rPr lang="es-ES" sz="1600" kern="0" dirty="0">
                <a:latin typeface="+mn-lt"/>
              </a:rPr>
              <a:t>Propensos a errores simples.</a:t>
            </a:r>
          </a:p>
          <a:p>
            <a:pPr marL="285750" indent="-285750" algn="just">
              <a:buFont typeface="Arial" panose="020B0604020202020204" pitchFamily="34" charset="0"/>
              <a:buChar char="•"/>
              <a:defRPr/>
            </a:pPr>
            <a:r>
              <a:rPr lang="es-ES" sz="1600" kern="0" dirty="0">
                <a:latin typeface="+mn-lt"/>
              </a:rPr>
              <a:t>Difíciles de analizar y complicados para desarrollar herramientas de soporte para el lenguaje subyacente.</a:t>
            </a:r>
          </a:p>
        </p:txBody>
      </p:sp>
    </p:spTree>
    <p:extLst>
      <p:ext uri="{BB962C8B-B14F-4D97-AF65-F5344CB8AC3E}">
        <p14:creationId xmlns:p14="http://schemas.microsoft.com/office/powerpoint/2010/main" val="2136707953"/>
      </p:ext>
    </p:extLst>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20560" y="3880687"/>
            <a:ext cx="6431042"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16836906"/>
      </p:ext>
    </p:extLst>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Feature-</a:t>
            </a:r>
            <a:r>
              <a:rPr lang="es-ES" altLang="es-ES" sz="2000" b="1" i="1" dirty="0" err="1">
                <a:solidFill>
                  <a:srgbClr val="0000FF"/>
                </a:solidFill>
                <a:latin typeface="+mn-lt"/>
              </a:rPr>
              <a: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FOP (Programación Orientada a Características)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5355312"/>
          </a:xfrm>
          <a:prstGeom prst="rect">
            <a:avLst/>
          </a:prstGeom>
          <a:noFill/>
        </p:spPr>
        <p:txBody>
          <a:bodyPr wrap="square">
            <a:spAutoFit/>
          </a:bodyPr>
          <a:lstStyle/>
          <a:p>
            <a:pPr algn="just">
              <a:defRPr/>
            </a:pPr>
            <a:r>
              <a:rPr lang="es-ES" sz="1800" kern="0" dirty="0">
                <a:latin typeface="+mn-lt"/>
              </a:rPr>
              <a:t>Es un enfoque basado en la composición para construir </a:t>
            </a:r>
            <a:r>
              <a:rPr lang="es-ES" sz="1800" kern="0" dirty="0" err="1">
                <a:latin typeface="+mn-lt"/>
              </a:rPr>
              <a:t>SPLs</a:t>
            </a:r>
            <a:r>
              <a:rPr lang="es-ES" sz="1800" kern="0" dirty="0">
                <a:latin typeface="+mn-lt"/>
              </a:rPr>
              <a:t>, donde la idea principal es descomponer el diseño y el código de un sistema según las características que ofrece. Cada característica debe estar implementada en un módulo o componente distinto, lo que facilita el mapeo entre características y su implementación.</a:t>
            </a:r>
          </a:p>
          <a:p>
            <a:pPr algn="just">
              <a:defRPr/>
            </a:pPr>
            <a:endParaRPr lang="es-ES" sz="1800" u="sng" kern="0" dirty="0">
              <a:latin typeface="+mn-lt"/>
            </a:endParaRPr>
          </a:p>
          <a:p>
            <a:pPr algn="just">
              <a:defRPr/>
            </a:pPr>
            <a:endParaRPr lang="es-ES" u="sng" kern="0" dirty="0">
              <a:latin typeface="+mn-lt"/>
            </a:endParaRPr>
          </a:p>
          <a:p>
            <a:pPr algn="just">
              <a:defRPr/>
            </a:pPr>
            <a:endParaRPr lang="es-ES" sz="1800" u="sng" kern="0" dirty="0">
              <a:latin typeface="+mn-lt"/>
            </a:endParaRPr>
          </a:p>
          <a:p>
            <a:pPr algn="just">
              <a:defRPr/>
            </a:pPr>
            <a:endParaRPr lang="es-ES" u="sng" kern="0" dirty="0">
              <a:latin typeface="+mn-lt"/>
            </a:endParaRPr>
          </a:p>
          <a:p>
            <a:pPr algn="just">
              <a:defRPr/>
            </a:pPr>
            <a:endParaRPr lang="es-ES" sz="1800" u="sng" kern="0" dirty="0">
              <a:latin typeface="+mn-lt"/>
            </a:endParaRPr>
          </a:p>
          <a:p>
            <a:pPr algn="just">
              <a:defRPr/>
            </a:pPr>
            <a:endParaRPr lang="es-ES" u="sng" kern="0" dirty="0">
              <a:latin typeface="+mn-lt"/>
            </a:endParaRPr>
          </a:p>
          <a:p>
            <a:pPr algn="just">
              <a:defRPr/>
            </a:pPr>
            <a:endParaRPr lang="es-ES" sz="1800" u="sng" kern="0" dirty="0">
              <a:latin typeface="+mn-lt"/>
            </a:endParaRPr>
          </a:p>
          <a:p>
            <a:pPr algn="just">
              <a:defRPr/>
            </a:pPr>
            <a:endParaRPr lang="es-ES" u="sng" kern="0" dirty="0">
              <a:latin typeface="+mn-lt"/>
            </a:endParaRPr>
          </a:p>
          <a:p>
            <a:pPr algn="just">
              <a:defRPr/>
            </a:pPr>
            <a:endParaRPr lang="es-ES" sz="1800" u="sng" kern="0" dirty="0">
              <a:latin typeface="+mn-lt"/>
            </a:endParaRPr>
          </a:p>
          <a:p>
            <a:pPr algn="just">
              <a:defRPr/>
            </a:pPr>
            <a:endParaRPr lang="es-ES" u="sng" kern="0" dirty="0">
              <a:latin typeface="+mn-lt"/>
            </a:endParaRPr>
          </a:p>
          <a:p>
            <a:pPr algn="just">
              <a:defRPr/>
            </a:pPr>
            <a:endParaRPr lang="es-ES" sz="1800" u="sng" kern="0" dirty="0">
              <a:latin typeface="+mn-lt"/>
            </a:endParaRPr>
          </a:p>
          <a:p>
            <a:pPr algn="just">
              <a:defRPr/>
            </a:pPr>
            <a:r>
              <a:rPr lang="es-ES" b="1" kern="0" dirty="0">
                <a:solidFill>
                  <a:srgbClr val="0000FF"/>
                </a:solidFill>
                <a:latin typeface="+mn-lt"/>
              </a:rPr>
              <a:t>Modularidad de Características: </a:t>
            </a:r>
            <a:r>
              <a:rPr lang="es-ES" kern="0" dirty="0">
                <a:latin typeface="+mn-lt"/>
              </a:rPr>
              <a:t>La modularidad en FOP facilita una relación directa entre las características y su implementación, lo que simplifica el rastreo y depuración del código. Cuando un usuario selecciona un conjunto de características, los módulos de implementación correspondientes se componen automáticamente.</a:t>
            </a:r>
            <a:endParaRPr lang="es-ES" u="sng" kern="0" dirty="0">
              <a:latin typeface="+mn-lt"/>
            </a:endParaRPr>
          </a:p>
        </p:txBody>
      </p:sp>
      <p:pic>
        <p:nvPicPr>
          <p:cNvPr id="4" name="Imagen 3">
            <a:extLst>
              <a:ext uri="{FF2B5EF4-FFF2-40B4-BE49-F238E27FC236}">
                <a16:creationId xmlns:a16="http://schemas.microsoft.com/office/drawing/2014/main" id="{C87D5207-06C8-4B12-9111-1FF6DC219E43}"/>
              </a:ext>
            </a:extLst>
          </p:cNvPr>
          <p:cNvPicPr>
            <a:picLocks noChangeAspect="1"/>
          </p:cNvPicPr>
          <p:nvPr/>
        </p:nvPicPr>
        <p:blipFill>
          <a:blip r:embed="rId2"/>
          <a:stretch>
            <a:fillRect/>
          </a:stretch>
        </p:blipFill>
        <p:spPr>
          <a:xfrm>
            <a:off x="1333048" y="2323836"/>
            <a:ext cx="6477904" cy="2886478"/>
          </a:xfrm>
          <a:prstGeom prst="rect">
            <a:avLst/>
          </a:prstGeom>
        </p:spPr>
      </p:pic>
    </p:spTree>
    <p:extLst>
      <p:ext uri="{BB962C8B-B14F-4D97-AF65-F5344CB8AC3E}">
        <p14:creationId xmlns:p14="http://schemas.microsoft.com/office/powerpoint/2010/main" val="906105410"/>
      </p:ext>
    </p:extLst>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Collaboration-Based</a:t>
            </a:r>
            <a:r>
              <a:rPr lang="es-ES" altLang="es-ES" sz="2000" b="1" i="1" dirty="0">
                <a:solidFill>
                  <a:srgbClr val="0000FF"/>
                </a:solidFill>
                <a:latin typeface="+mn-lt"/>
              </a:rPr>
              <a:t> </a:t>
            </a:r>
            <a:r>
              <a:rPr lang="es-ES" altLang="es-ES" sz="2000" b="1" i="1" dirty="0" err="1">
                <a:solidFill>
                  <a:srgbClr val="0000FF"/>
                </a:solidFill>
                <a:latin typeface="+mn-lt"/>
              </a:rPr>
              <a:t>Design</a:t>
            </a:r>
            <a:r>
              <a:rPr lang="es-ES" altLang="es-ES" sz="2000" b="1" i="1" dirty="0">
                <a:solidFill>
                  <a:srgbClr val="0000FF"/>
                </a:solidFill>
                <a:latin typeface="+mn-lt"/>
              </a:rPr>
              <a:t> </a:t>
            </a:r>
            <a:r>
              <a:rPr lang="es-ES" altLang="es-ES" sz="2000" b="1" dirty="0">
                <a:solidFill>
                  <a:srgbClr val="0000FF"/>
                </a:solidFill>
                <a:latin typeface="+mn-lt"/>
              </a:rPr>
              <a:t>(Diseño Basado en Colaboraciones)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1477328"/>
          </a:xfrm>
          <a:prstGeom prst="rect">
            <a:avLst/>
          </a:prstGeom>
          <a:noFill/>
        </p:spPr>
        <p:txBody>
          <a:bodyPr wrap="square">
            <a:spAutoFit/>
          </a:bodyPr>
          <a:lstStyle/>
          <a:p>
            <a:pPr algn="just">
              <a:defRPr/>
            </a:pPr>
            <a:r>
              <a:rPr lang="es-ES" sz="1800" kern="0" dirty="0">
                <a:latin typeface="+mn-lt"/>
              </a:rPr>
              <a:t>En FOP, las características se implementan mediante colaboraciones. </a:t>
            </a:r>
          </a:p>
          <a:p>
            <a:pPr marL="285750" indent="-285750" algn="just">
              <a:buFont typeface="Arial" panose="020B0604020202020204" pitchFamily="34" charset="0"/>
              <a:buChar char="•"/>
              <a:defRPr/>
            </a:pPr>
            <a:r>
              <a:rPr lang="es-ES" sz="1800" b="1" kern="0" dirty="0">
                <a:solidFill>
                  <a:srgbClr val="0000FF"/>
                </a:solidFill>
                <a:latin typeface="+mn-lt"/>
              </a:rPr>
              <a:t>Colaboración: </a:t>
            </a:r>
            <a:r>
              <a:rPr lang="es-ES" sz="1800" kern="0" dirty="0">
                <a:latin typeface="+mn-lt"/>
              </a:rPr>
              <a:t>Conjunto de clases que interactúan entre sí, y cada clase desempeña un rol distinto para implementar una funcionalidad o capacidad específica de la característica. </a:t>
            </a:r>
          </a:p>
          <a:p>
            <a:pPr marL="285750" indent="-285750" algn="just">
              <a:buFont typeface="Arial" panose="020B0604020202020204" pitchFamily="34" charset="0"/>
              <a:buChar char="•"/>
              <a:defRPr/>
            </a:pPr>
            <a:r>
              <a:rPr lang="es-ES" sz="1800" b="1" kern="0" dirty="0">
                <a:solidFill>
                  <a:srgbClr val="0000FF"/>
                </a:solidFill>
                <a:latin typeface="+mn-lt"/>
              </a:rPr>
              <a:t>Rol: </a:t>
            </a:r>
            <a:r>
              <a:rPr lang="es-ES" sz="1800" kern="0" dirty="0">
                <a:latin typeface="+mn-lt"/>
              </a:rPr>
              <a:t>Define las responsabilidades de una clase en un colaboración.</a:t>
            </a:r>
          </a:p>
          <a:p>
            <a:pPr algn="just">
              <a:defRPr/>
            </a:pPr>
            <a:r>
              <a:rPr lang="es-ES" sz="1800" kern="0" dirty="0">
                <a:latin typeface="+mn-lt"/>
              </a:rPr>
              <a:t>Una clase puede participar en múltiples colaboraciones, jugando distintos roles en cada una.</a:t>
            </a:r>
          </a:p>
        </p:txBody>
      </p:sp>
      <p:pic>
        <p:nvPicPr>
          <p:cNvPr id="4" name="Imagen 3">
            <a:extLst>
              <a:ext uri="{FF2B5EF4-FFF2-40B4-BE49-F238E27FC236}">
                <a16:creationId xmlns:a16="http://schemas.microsoft.com/office/drawing/2014/main" id="{49350BE6-51EC-49B9-B060-438227B32FB1}"/>
              </a:ext>
            </a:extLst>
          </p:cNvPr>
          <p:cNvPicPr>
            <a:picLocks noChangeAspect="1"/>
          </p:cNvPicPr>
          <p:nvPr/>
        </p:nvPicPr>
        <p:blipFill>
          <a:blip r:embed="rId2"/>
          <a:stretch>
            <a:fillRect/>
          </a:stretch>
        </p:blipFill>
        <p:spPr>
          <a:xfrm>
            <a:off x="395536" y="2659080"/>
            <a:ext cx="8162488" cy="3611796"/>
          </a:xfrm>
          <a:prstGeom prst="rect">
            <a:avLst/>
          </a:prstGeom>
        </p:spPr>
      </p:pic>
    </p:spTree>
    <p:extLst>
      <p:ext uri="{BB962C8B-B14F-4D97-AF65-F5344CB8AC3E}">
        <p14:creationId xmlns:p14="http://schemas.microsoft.com/office/powerpoint/2010/main" val="3413315393"/>
      </p:ext>
    </p:extLst>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Feature Modules </a:t>
            </a:r>
            <a:r>
              <a:rPr lang="es-ES" altLang="es-ES" sz="2000" b="1" dirty="0">
                <a:solidFill>
                  <a:srgbClr val="0000FF"/>
                </a:solidFill>
                <a:latin typeface="+mn-lt"/>
              </a:rPr>
              <a:t>(Módulos de Características)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13837"/>
            <a:ext cx="9144000" cy="923330"/>
          </a:xfrm>
          <a:prstGeom prst="rect">
            <a:avLst/>
          </a:prstGeom>
          <a:noFill/>
        </p:spPr>
        <p:txBody>
          <a:bodyPr wrap="square">
            <a:spAutoFit/>
          </a:bodyPr>
          <a:lstStyle/>
          <a:p>
            <a:pPr algn="just">
              <a:defRPr/>
            </a:pPr>
            <a:r>
              <a:rPr lang="es-ES" sz="1800" kern="0" dirty="0">
                <a:latin typeface="+mn-lt"/>
              </a:rPr>
              <a:t>Cada colaboración mapea a una característica y se conoce como un </a:t>
            </a:r>
            <a:r>
              <a:rPr lang="es-ES" sz="1800" kern="0" dirty="0">
                <a:solidFill>
                  <a:srgbClr val="0000FF"/>
                </a:solidFill>
                <a:latin typeface="+mn-lt"/>
              </a:rPr>
              <a:t>módulo de característica</a:t>
            </a:r>
            <a:r>
              <a:rPr lang="es-ES" sz="1800" kern="0" dirty="0">
                <a:latin typeface="+mn-lt"/>
              </a:rPr>
              <a:t>. Estos módulos permiten la composición de diferentes combinaciones de características para crear productos personalizados. </a:t>
            </a:r>
          </a:p>
        </p:txBody>
      </p:sp>
      <p:pic>
        <p:nvPicPr>
          <p:cNvPr id="8" name="Imagen 7">
            <a:extLst>
              <a:ext uri="{FF2B5EF4-FFF2-40B4-BE49-F238E27FC236}">
                <a16:creationId xmlns:a16="http://schemas.microsoft.com/office/drawing/2014/main" id="{3A44E16A-2961-41E4-8528-78D3214488AE}"/>
              </a:ext>
            </a:extLst>
          </p:cNvPr>
          <p:cNvPicPr>
            <a:picLocks noChangeAspect="1"/>
          </p:cNvPicPr>
          <p:nvPr/>
        </p:nvPicPr>
        <p:blipFill>
          <a:blip r:embed="rId2"/>
          <a:stretch>
            <a:fillRect/>
          </a:stretch>
        </p:blipFill>
        <p:spPr>
          <a:xfrm>
            <a:off x="108828" y="2033326"/>
            <a:ext cx="3773279" cy="3631594"/>
          </a:xfrm>
          <a:prstGeom prst="rect">
            <a:avLst/>
          </a:prstGeom>
        </p:spPr>
      </p:pic>
      <p:pic>
        <p:nvPicPr>
          <p:cNvPr id="10" name="Imagen 9">
            <a:extLst>
              <a:ext uri="{FF2B5EF4-FFF2-40B4-BE49-F238E27FC236}">
                <a16:creationId xmlns:a16="http://schemas.microsoft.com/office/drawing/2014/main" id="{DCEBBD72-8FFB-483E-B540-AC6D2DEB6443}"/>
              </a:ext>
            </a:extLst>
          </p:cNvPr>
          <p:cNvPicPr>
            <a:picLocks noChangeAspect="1"/>
          </p:cNvPicPr>
          <p:nvPr/>
        </p:nvPicPr>
        <p:blipFill>
          <a:blip r:embed="rId3"/>
          <a:stretch>
            <a:fillRect/>
          </a:stretch>
        </p:blipFill>
        <p:spPr>
          <a:xfrm>
            <a:off x="4799322" y="3046633"/>
            <a:ext cx="2698984" cy="1801856"/>
          </a:xfrm>
          <a:prstGeom prst="rect">
            <a:avLst/>
          </a:prstGeom>
        </p:spPr>
      </p:pic>
      <p:pic>
        <p:nvPicPr>
          <p:cNvPr id="13" name="Imagen 12">
            <a:extLst>
              <a:ext uri="{FF2B5EF4-FFF2-40B4-BE49-F238E27FC236}">
                <a16:creationId xmlns:a16="http://schemas.microsoft.com/office/drawing/2014/main" id="{9F340F8F-1551-450E-A838-EC01B0C59C8C}"/>
              </a:ext>
            </a:extLst>
          </p:cNvPr>
          <p:cNvPicPr>
            <a:picLocks noChangeAspect="1"/>
          </p:cNvPicPr>
          <p:nvPr/>
        </p:nvPicPr>
        <p:blipFill>
          <a:blip r:embed="rId4"/>
          <a:stretch>
            <a:fillRect/>
          </a:stretch>
        </p:blipFill>
        <p:spPr>
          <a:xfrm>
            <a:off x="4799322" y="4848489"/>
            <a:ext cx="2964420" cy="1861248"/>
          </a:xfrm>
          <a:prstGeom prst="rect">
            <a:avLst/>
          </a:prstGeom>
        </p:spPr>
      </p:pic>
      <p:sp>
        <p:nvSpPr>
          <p:cNvPr id="15" name="CuadroTexto 14">
            <a:extLst>
              <a:ext uri="{FF2B5EF4-FFF2-40B4-BE49-F238E27FC236}">
                <a16:creationId xmlns:a16="http://schemas.microsoft.com/office/drawing/2014/main" id="{03C4EBEE-2755-4F11-B539-F8D6CE5274E2}"/>
              </a:ext>
            </a:extLst>
          </p:cNvPr>
          <p:cNvSpPr txBox="1"/>
          <p:nvPr/>
        </p:nvSpPr>
        <p:spPr>
          <a:xfrm>
            <a:off x="2987824" y="2180759"/>
            <a:ext cx="6174141" cy="923330"/>
          </a:xfrm>
          <a:prstGeom prst="rect">
            <a:avLst/>
          </a:prstGeom>
          <a:noFill/>
        </p:spPr>
        <p:txBody>
          <a:bodyPr wrap="square">
            <a:spAutoFit/>
          </a:bodyPr>
          <a:lstStyle/>
          <a:p>
            <a:pPr algn="just">
              <a:defRPr/>
            </a:pPr>
            <a:r>
              <a:rPr lang="es-ES" u="sng" kern="0" dirty="0">
                <a:latin typeface="+mn-lt"/>
              </a:rPr>
              <a:t>Ejemplo:</a:t>
            </a:r>
            <a:r>
              <a:rPr lang="es-ES" kern="0" dirty="0">
                <a:latin typeface="+mn-lt"/>
              </a:rPr>
              <a:t> S</a:t>
            </a:r>
            <a:r>
              <a:rPr lang="es-ES" sz="1800" kern="0" dirty="0">
                <a:latin typeface="+mn-lt"/>
              </a:rPr>
              <a:t>e pueden crear grafos básicos, ponderados, coloreados, o combinados (ponderados y coloreados) mediante la composición de diferentes módulos.</a:t>
            </a:r>
          </a:p>
        </p:txBody>
      </p:sp>
    </p:spTree>
    <p:extLst>
      <p:ext uri="{BB962C8B-B14F-4D97-AF65-F5344CB8AC3E}">
        <p14:creationId xmlns:p14="http://schemas.microsoft.com/office/powerpoint/2010/main" val="2011519426"/>
      </p:ext>
    </p:extLst>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Refinamiento de clases (El lenguaje </a:t>
            </a:r>
            <a:r>
              <a:rPr lang="es-ES" altLang="es-ES" sz="2000" b="1" dirty="0" err="1">
                <a:solidFill>
                  <a:srgbClr val="0000FF"/>
                </a:solidFill>
                <a:latin typeface="+mn-lt"/>
              </a:rPr>
              <a:t>Jak</a:t>
            </a:r>
            <a:r>
              <a:rPr lang="es-ES" altLang="es-ES" sz="2000" b="1" dirty="0">
                <a:solidFill>
                  <a:srgbClr val="0000FF"/>
                </a:solidFill>
                <a:latin typeface="+mn-lt"/>
              </a:rPr>
              <a:t>)</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13837"/>
            <a:ext cx="9144000" cy="2862322"/>
          </a:xfrm>
          <a:prstGeom prst="rect">
            <a:avLst/>
          </a:prstGeom>
          <a:noFill/>
        </p:spPr>
        <p:txBody>
          <a:bodyPr wrap="square">
            <a:spAutoFit/>
          </a:bodyPr>
          <a:lstStyle/>
          <a:p>
            <a:pPr algn="just">
              <a:defRPr/>
            </a:pPr>
            <a:r>
              <a:rPr lang="es-ES" sz="1800" kern="0" dirty="0" err="1">
                <a:latin typeface="+mn-lt"/>
              </a:rPr>
              <a:t>Jak</a:t>
            </a:r>
            <a:r>
              <a:rPr lang="es-ES" sz="1800" kern="0" dirty="0">
                <a:latin typeface="+mn-lt"/>
              </a:rPr>
              <a:t> es una extensión de Java para FOP. Permite refinar clases y métodos existentes mediante </a:t>
            </a:r>
            <a:r>
              <a:rPr lang="es-ES" sz="1800" kern="0" dirty="0">
                <a:solidFill>
                  <a:srgbClr val="0000FF"/>
                </a:solidFill>
                <a:latin typeface="+mn-lt"/>
              </a:rPr>
              <a:t>refinamientos</a:t>
            </a:r>
            <a:r>
              <a:rPr lang="es-ES" sz="1800" kern="0" dirty="0">
                <a:latin typeface="+mn-lt"/>
              </a:rPr>
              <a:t> y </a:t>
            </a:r>
            <a:r>
              <a:rPr lang="es-ES" sz="1800" kern="0" dirty="0">
                <a:solidFill>
                  <a:srgbClr val="0000FF"/>
                </a:solidFill>
                <a:latin typeface="+mn-lt"/>
              </a:rPr>
              <a:t>extensiones</a:t>
            </a:r>
            <a:r>
              <a:rPr lang="es-ES" sz="1800" kern="0" dirty="0">
                <a:latin typeface="+mn-lt"/>
              </a:rPr>
              <a:t> usando palabras clave como </a:t>
            </a:r>
            <a:r>
              <a:rPr lang="es-ES" sz="1800" b="1" kern="0" dirty="0">
                <a:latin typeface="+mn-lt"/>
              </a:rPr>
              <a:t>refines</a:t>
            </a:r>
            <a:r>
              <a:rPr lang="es-ES" sz="1800" kern="0" dirty="0">
                <a:latin typeface="+mn-lt"/>
              </a:rPr>
              <a:t> y </a:t>
            </a:r>
            <a:r>
              <a:rPr lang="es-ES" sz="1800" b="1" kern="0" dirty="0">
                <a:latin typeface="+mn-lt"/>
              </a:rPr>
              <a:t>Super</a:t>
            </a:r>
            <a:r>
              <a:rPr lang="es-ES" sz="1800" kern="0" dirty="0">
                <a:latin typeface="+mn-lt"/>
              </a:rPr>
              <a:t>.</a:t>
            </a:r>
          </a:p>
          <a:p>
            <a:pPr marL="285750" indent="-285750" algn="just">
              <a:buFont typeface="Arial" panose="020B0604020202020204" pitchFamily="34" charset="0"/>
              <a:buChar char="•"/>
              <a:defRPr/>
            </a:pPr>
            <a:r>
              <a:rPr lang="es-ES" b="1" i="1" kern="0" dirty="0" err="1">
                <a:solidFill>
                  <a:srgbClr val="0000FF"/>
                </a:solidFill>
                <a:latin typeface="+mn-lt"/>
              </a:rPr>
              <a:t>Class</a:t>
            </a:r>
            <a:r>
              <a:rPr lang="es-ES" b="1" i="1" kern="0" dirty="0">
                <a:solidFill>
                  <a:srgbClr val="0000FF"/>
                </a:solidFill>
                <a:latin typeface="+mn-lt"/>
              </a:rPr>
              <a:t> </a:t>
            </a:r>
            <a:r>
              <a:rPr lang="es-ES" b="1" i="1" kern="0" dirty="0" err="1">
                <a:solidFill>
                  <a:srgbClr val="0000FF"/>
                </a:solidFill>
                <a:latin typeface="+mn-lt"/>
              </a:rPr>
              <a:t>refinement</a:t>
            </a:r>
            <a:r>
              <a:rPr lang="es-ES" b="1" i="1" kern="0" dirty="0">
                <a:solidFill>
                  <a:srgbClr val="0000FF"/>
                </a:solidFill>
                <a:latin typeface="+mn-lt"/>
              </a:rPr>
              <a:t> </a:t>
            </a:r>
            <a:r>
              <a:rPr lang="es-ES" kern="0" dirty="0">
                <a:solidFill>
                  <a:srgbClr val="0000FF"/>
                </a:solidFill>
                <a:latin typeface="+mn-lt"/>
              </a:rPr>
              <a:t>(refinamiento de clases):</a:t>
            </a:r>
            <a:r>
              <a:rPr lang="es-ES" kern="0" dirty="0">
                <a:latin typeface="+mn-lt"/>
              </a:rPr>
              <a:t> Forma de </a:t>
            </a:r>
            <a:r>
              <a:rPr lang="es-ES" kern="0" dirty="0">
                <a:solidFill>
                  <a:srgbClr val="0000FF"/>
                </a:solidFill>
                <a:latin typeface="+mn-lt"/>
              </a:rPr>
              <a:t>herencia basada en </a:t>
            </a:r>
            <a:r>
              <a:rPr lang="es-ES" kern="0" dirty="0" err="1">
                <a:solidFill>
                  <a:srgbClr val="0000FF"/>
                </a:solidFill>
                <a:latin typeface="+mn-lt"/>
              </a:rPr>
              <a:t>mixins</a:t>
            </a:r>
            <a:r>
              <a:rPr lang="es-ES" kern="0" dirty="0">
                <a:latin typeface="+mn-lt"/>
              </a:rPr>
              <a:t>, en la cual las subclases, llamadas </a:t>
            </a:r>
            <a:r>
              <a:rPr lang="es-ES" kern="0" dirty="0" err="1">
                <a:solidFill>
                  <a:srgbClr val="0000FF"/>
                </a:solidFill>
                <a:latin typeface="+mn-lt"/>
              </a:rPr>
              <a:t>mixins</a:t>
            </a:r>
            <a:r>
              <a:rPr lang="es-ES" kern="0" dirty="0">
                <a:latin typeface="+mn-lt"/>
              </a:rPr>
              <a:t>, son abstractas en el sentido de que pueden aplicarse a diferentes superclases concretas (lo cual no es posible con la herencia en Java).</a:t>
            </a:r>
          </a:p>
          <a:p>
            <a:pPr algn="just">
              <a:defRPr/>
            </a:pPr>
            <a:r>
              <a:rPr lang="es-ES" sz="1800" kern="0" dirty="0">
                <a:latin typeface="+mn-lt"/>
              </a:rPr>
              <a:t>Un refinamiento de clase puede añadir nuevos miembros a una clase y extender métodos existentes. Los roles que extienden clases existentes se implementan utilizando refinamientos de clases, denotados por la palabra clave </a:t>
            </a:r>
            <a:r>
              <a:rPr lang="es-ES" sz="1800" b="1" kern="0" dirty="0">
                <a:latin typeface="+mn-lt"/>
              </a:rPr>
              <a:t>refines</a:t>
            </a:r>
            <a:r>
              <a:rPr lang="es-ES" sz="1800" kern="0" dirty="0">
                <a:latin typeface="+mn-lt"/>
              </a:rPr>
              <a:t>. La extensión de un método se implementa mediante la sobrecarga de métodos y la llamada al método sobrecargado mediante la palabra clave </a:t>
            </a:r>
            <a:r>
              <a:rPr lang="es-ES" sz="1800" b="1" kern="0" dirty="0">
                <a:latin typeface="+mn-lt"/>
              </a:rPr>
              <a:t>Super</a:t>
            </a:r>
            <a:r>
              <a:rPr lang="es-ES" sz="1800" kern="0" dirty="0">
                <a:latin typeface="+mn-lt"/>
              </a:rPr>
              <a:t>.</a:t>
            </a:r>
          </a:p>
        </p:txBody>
      </p:sp>
      <p:sp>
        <p:nvSpPr>
          <p:cNvPr id="15" name="CuadroTexto 14">
            <a:extLst>
              <a:ext uri="{FF2B5EF4-FFF2-40B4-BE49-F238E27FC236}">
                <a16:creationId xmlns:a16="http://schemas.microsoft.com/office/drawing/2014/main" id="{03C4EBEE-2755-4F11-B539-F8D6CE5274E2}"/>
              </a:ext>
            </a:extLst>
          </p:cNvPr>
          <p:cNvSpPr txBox="1"/>
          <p:nvPr/>
        </p:nvSpPr>
        <p:spPr>
          <a:xfrm>
            <a:off x="6372029" y="3615033"/>
            <a:ext cx="2756731" cy="3108543"/>
          </a:xfrm>
          <a:prstGeom prst="rect">
            <a:avLst/>
          </a:prstGeom>
          <a:noFill/>
        </p:spPr>
        <p:txBody>
          <a:bodyPr wrap="square">
            <a:spAutoFit/>
          </a:bodyPr>
          <a:lstStyle/>
          <a:p>
            <a:pPr algn="just">
              <a:defRPr/>
            </a:pPr>
            <a:r>
              <a:rPr lang="es-ES" sz="1400" u="sng" kern="0" dirty="0">
                <a:latin typeface="+mn-lt"/>
              </a:rPr>
              <a:t>Ejemplo:</a:t>
            </a:r>
            <a:r>
              <a:rPr lang="es-ES" sz="1400" kern="0" dirty="0">
                <a:latin typeface="+mn-lt"/>
              </a:rPr>
              <a:t> la característica </a:t>
            </a:r>
            <a:r>
              <a:rPr lang="es-ES" sz="1400" b="1" i="1" kern="0" dirty="0" err="1">
                <a:latin typeface="+mn-lt"/>
              </a:rPr>
              <a:t>Weighted</a:t>
            </a:r>
            <a:r>
              <a:rPr lang="es-ES" sz="1400" kern="0" dirty="0">
                <a:latin typeface="+mn-lt"/>
              </a:rPr>
              <a:t> implementada en </a:t>
            </a:r>
            <a:r>
              <a:rPr lang="es-ES" sz="1400" kern="0" dirty="0" err="1">
                <a:latin typeface="+mn-lt"/>
              </a:rPr>
              <a:t>Jak</a:t>
            </a:r>
            <a:r>
              <a:rPr lang="es-ES" sz="1400" kern="0" dirty="0">
                <a:latin typeface="+mn-lt"/>
              </a:rPr>
              <a:t>. Introduce una nueva clase </a:t>
            </a:r>
            <a:r>
              <a:rPr lang="es-ES" sz="1400" b="1" i="1" kern="0" dirty="0" err="1">
                <a:latin typeface="+mn-lt"/>
              </a:rPr>
              <a:t>Weight</a:t>
            </a:r>
            <a:r>
              <a:rPr lang="es-ES" sz="1400" kern="0" dirty="0">
                <a:latin typeface="+mn-lt"/>
              </a:rPr>
              <a:t> que representa el peso de una arista y refina (aplica un rol a) la clase </a:t>
            </a:r>
            <a:r>
              <a:rPr lang="es-ES" sz="1400" b="1" i="1" kern="0" dirty="0" err="1">
                <a:latin typeface="+mn-lt"/>
              </a:rPr>
              <a:t>Graph</a:t>
            </a:r>
            <a:r>
              <a:rPr lang="es-ES" sz="1400" kern="0" dirty="0">
                <a:latin typeface="+mn-lt"/>
              </a:rPr>
              <a:t> introduciendo un nuevo método </a:t>
            </a:r>
            <a:r>
              <a:rPr lang="es-ES" sz="1400" b="1" i="1" kern="0" dirty="0" err="1">
                <a:latin typeface="+mn-lt"/>
              </a:rPr>
              <a:t>add</a:t>
            </a:r>
            <a:r>
              <a:rPr lang="es-ES" sz="1400" kern="0" dirty="0">
                <a:latin typeface="+mn-lt"/>
              </a:rPr>
              <a:t> que asigna un valor de peso a una arista, y sobrecarga el método existente </a:t>
            </a:r>
            <a:r>
              <a:rPr lang="es-ES" sz="1400" b="1" i="1" kern="0" dirty="0" err="1">
                <a:latin typeface="+mn-lt"/>
              </a:rPr>
              <a:t>add</a:t>
            </a:r>
            <a:r>
              <a:rPr lang="es-ES" sz="1400" kern="0" dirty="0">
                <a:latin typeface="+mn-lt"/>
              </a:rPr>
              <a:t> para asignar un valor de peso predeterminado. Además, refina la clase </a:t>
            </a:r>
            <a:r>
              <a:rPr lang="es-ES" sz="1400" b="1" i="1" kern="0" dirty="0">
                <a:latin typeface="+mn-lt"/>
              </a:rPr>
              <a:t>Edge</a:t>
            </a:r>
            <a:r>
              <a:rPr lang="es-ES" sz="1400" kern="0" dirty="0">
                <a:latin typeface="+mn-lt"/>
              </a:rPr>
              <a:t> añadiendo un campo y extendiendo el método </a:t>
            </a:r>
            <a:r>
              <a:rPr lang="es-ES" sz="1400" b="1" i="1" kern="0" dirty="0" err="1">
                <a:latin typeface="+mn-lt"/>
              </a:rPr>
              <a:t>print</a:t>
            </a:r>
            <a:r>
              <a:rPr lang="es-ES" sz="1400" kern="0" dirty="0">
                <a:latin typeface="+mn-lt"/>
              </a:rPr>
              <a:t> para mostrar el peso.</a:t>
            </a:r>
          </a:p>
        </p:txBody>
      </p:sp>
      <p:pic>
        <p:nvPicPr>
          <p:cNvPr id="4" name="Imagen 3">
            <a:extLst>
              <a:ext uri="{FF2B5EF4-FFF2-40B4-BE49-F238E27FC236}">
                <a16:creationId xmlns:a16="http://schemas.microsoft.com/office/drawing/2014/main" id="{B38B2912-B9B6-48BB-B6FE-9812C24922CB}"/>
              </a:ext>
            </a:extLst>
          </p:cNvPr>
          <p:cNvPicPr>
            <a:picLocks noChangeAspect="1"/>
          </p:cNvPicPr>
          <p:nvPr/>
        </p:nvPicPr>
        <p:blipFill>
          <a:blip r:embed="rId2"/>
          <a:stretch>
            <a:fillRect/>
          </a:stretch>
        </p:blipFill>
        <p:spPr>
          <a:xfrm>
            <a:off x="88648" y="3976159"/>
            <a:ext cx="3456384" cy="2664613"/>
          </a:xfrm>
          <a:prstGeom prst="rect">
            <a:avLst/>
          </a:prstGeom>
        </p:spPr>
      </p:pic>
      <p:pic>
        <p:nvPicPr>
          <p:cNvPr id="6" name="Imagen 5">
            <a:extLst>
              <a:ext uri="{FF2B5EF4-FFF2-40B4-BE49-F238E27FC236}">
                <a16:creationId xmlns:a16="http://schemas.microsoft.com/office/drawing/2014/main" id="{BD6181BA-60C7-413B-8055-54E8C44DD395}"/>
              </a:ext>
            </a:extLst>
          </p:cNvPr>
          <p:cNvPicPr>
            <a:picLocks noChangeAspect="1"/>
          </p:cNvPicPr>
          <p:nvPr/>
        </p:nvPicPr>
        <p:blipFill>
          <a:blip r:embed="rId3"/>
          <a:stretch>
            <a:fillRect/>
          </a:stretch>
        </p:blipFill>
        <p:spPr>
          <a:xfrm>
            <a:off x="3633680" y="3709997"/>
            <a:ext cx="1989332" cy="1819699"/>
          </a:xfrm>
          <a:prstGeom prst="rect">
            <a:avLst/>
          </a:prstGeom>
        </p:spPr>
      </p:pic>
      <p:pic>
        <p:nvPicPr>
          <p:cNvPr id="12" name="Imagen 11">
            <a:extLst>
              <a:ext uri="{FF2B5EF4-FFF2-40B4-BE49-F238E27FC236}">
                <a16:creationId xmlns:a16="http://schemas.microsoft.com/office/drawing/2014/main" id="{3D82BA4A-50F8-4DBB-BDB8-E7E078FEEC2B}"/>
              </a:ext>
            </a:extLst>
          </p:cNvPr>
          <p:cNvPicPr>
            <a:picLocks noChangeAspect="1"/>
          </p:cNvPicPr>
          <p:nvPr/>
        </p:nvPicPr>
        <p:blipFill>
          <a:blip r:embed="rId4"/>
          <a:stretch>
            <a:fillRect/>
          </a:stretch>
        </p:blipFill>
        <p:spPr>
          <a:xfrm>
            <a:off x="3633680" y="5529696"/>
            <a:ext cx="2664941" cy="1122482"/>
          </a:xfrm>
          <a:prstGeom prst="rect">
            <a:avLst/>
          </a:prstGeom>
        </p:spPr>
      </p:pic>
    </p:spTree>
    <p:extLst>
      <p:ext uri="{BB962C8B-B14F-4D97-AF65-F5344CB8AC3E}">
        <p14:creationId xmlns:p14="http://schemas.microsoft.com/office/powerpoint/2010/main" val="1315311812"/>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Composición de artefactos (AHEAD)</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13837"/>
            <a:ext cx="9144000" cy="923330"/>
          </a:xfrm>
          <a:prstGeom prst="rect">
            <a:avLst/>
          </a:prstGeom>
          <a:noFill/>
        </p:spPr>
        <p:txBody>
          <a:bodyPr wrap="square">
            <a:spAutoFit/>
          </a:bodyPr>
          <a:lstStyle/>
          <a:p>
            <a:pPr algn="just">
              <a:defRPr/>
            </a:pPr>
            <a:r>
              <a:rPr lang="es-ES" sz="1800" i="1" kern="0" dirty="0">
                <a:solidFill>
                  <a:srgbClr val="0000FF"/>
                </a:solidFill>
                <a:latin typeface="+mn-lt"/>
              </a:rPr>
              <a:t>AHEAD (</a:t>
            </a:r>
            <a:r>
              <a:rPr lang="es-ES" sz="1800" i="1" kern="0" dirty="0" err="1">
                <a:solidFill>
                  <a:srgbClr val="0000FF"/>
                </a:solidFill>
                <a:latin typeface="+mn-lt"/>
              </a:rPr>
              <a:t>Algebraic</a:t>
            </a:r>
            <a:r>
              <a:rPr lang="es-ES" sz="1800" i="1" kern="0" dirty="0">
                <a:solidFill>
                  <a:srgbClr val="0000FF"/>
                </a:solidFill>
                <a:latin typeface="+mn-lt"/>
              </a:rPr>
              <a:t> </a:t>
            </a:r>
            <a:r>
              <a:rPr lang="es-ES" sz="1800" i="1" kern="0" dirty="0" err="1">
                <a:solidFill>
                  <a:srgbClr val="0000FF"/>
                </a:solidFill>
                <a:latin typeface="+mn-lt"/>
              </a:rPr>
              <a:t>Hierarchical</a:t>
            </a:r>
            <a:r>
              <a:rPr lang="es-ES" sz="1800" i="1" kern="0" dirty="0">
                <a:solidFill>
                  <a:srgbClr val="0000FF"/>
                </a:solidFill>
                <a:latin typeface="+mn-lt"/>
              </a:rPr>
              <a:t> </a:t>
            </a:r>
            <a:r>
              <a:rPr lang="es-ES" sz="1800" i="1" kern="0" dirty="0" err="1">
                <a:solidFill>
                  <a:srgbClr val="0000FF"/>
                </a:solidFill>
                <a:latin typeface="+mn-lt"/>
              </a:rPr>
              <a:t>Equations</a:t>
            </a:r>
            <a:r>
              <a:rPr lang="es-ES" sz="1800" i="1" kern="0" dirty="0">
                <a:solidFill>
                  <a:srgbClr val="0000FF"/>
                </a:solidFill>
                <a:latin typeface="+mn-lt"/>
              </a:rPr>
              <a:t> </a:t>
            </a:r>
            <a:r>
              <a:rPr lang="es-ES" sz="1800" i="1" kern="0" dirty="0" err="1">
                <a:solidFill>
                  <a:srgbClr val="0000FF"/>
                </a:solidFill>
                <a:latin typeface="+mn-lt"/>
              </a:rPr>
              <a:t>for</a:t>
            </a:r>
            <a:r>
              <a:rPr lang="es-ES" sz="1800" i="1" kern="0" dirty="0">
                <a:solidFill>
                  <a:srgbClr val="0000FF"/>
                </a:solidFill>
                <a:latin typeface="+mn-lt"/>
              </a:rPr>
              <a:t> </a:t>
            </a:r>
            <a:r>
              <a:rPr lang="es-ES" sz="1800" i="1" kern="0" dirty="0" err="1">
                <a:solidFill>
                  <a:srgbClr val="0000FF"/>
                </a:solidFill>
                <a:latin typeface="+mn-lt"/>
              </a:rPr>
              <a:t>Application</a:t>
            </a:r>
            <a:r>
              <a:rPr lang="es-ES" sz="1800" i="1" kern="0" dirty="0">
                <a:solidFill>
                  <a:srgbClr val="0000FF"/>
                </a:solidFill>
                <a:latin typeface="+mn-lt"/>
              </a:rPr>
              <a:t> </a:t>
            </a:r>
            <a:r>
              <a:rPr lang="es-ES" sz="1800" i="1" kern="0" dirty="0" err="1">
                <a:solidFill>
                  <a:srgbClr val="0000FF"/>
                </a:solidFill>
                <a:latin typeface="+mn-lt"/>
              </a:rPr>
              <a:t>Design</a:t>
            </a:r>
            <a:r>
              <a:rPr lang="es-ES" sz="1800" i="1" kern="0" dirty="0">
                <a:solidFill>
                  <a:srgbClr val="0000FF"/>
                </a:solidFill>
                <a:latin typeface="+mn-lt"/>
              </a:rPr>
              <a:t>) </a:t>
            </a:r>
            <a:r>
              <a:rPr lang="es-ES" sz="1800" kern="0" dirty="0">
                <a:latin typeface="+mn-lt"/>
              </a:rPr>
              <a:t>es un modelo algebraico para FOP, donde los programas se componen mediante funciones que modifican el programa base con nuevas características. </a:t>
            </a:r>
          </a:p>
        </p:txBody>
      </p:sp>
      <p:pic>
        <p:nvPicPr>
          <p:cNvPr id="5" name="Imagen 4">
            <a:extLst>
              <a:ext uri="{FF2B5EF4-FFF2-40B4-BE49-F238E27FC236}">
                <a16:creationId xmlns:a16="http://schemas.microsoft.com/office/drawing/2014/main" id="{977DCE1C-AC2D-4733-9C0F-0B97CBD01B22}"/>
              </a:ext>
            </a:extLst>
          </p:cNvPr>
          <p:cNvPicPr>
            <a:picLocks noChangeAspect="1"/>
          </p:cNvPicPr>
          <p:nvPr/>
        </p:nvPicPr>
        <p:blipFill>
          <a:blip r:embed="rId2"/>
          <a:stretch>
            <a:fillRect/>
          </a:stretch>
        </p:blipFill>
        <p:spPr>
          <a:xfrm>
            <a:off x="1632491" y="2043714"/>
            <a:ext cx="5115397" cy="665339"/>
          </a:xfrm>
          <a:prstGeom prst="rect">
            <a:avLst/>
          </a:prstGeom>
        </p:spPr>
      </p:pic>
      <p:pic>
        <p:nvPicPr>
          <p:cNvPr id="9" name="Imagen 8">
            <a:extLst>
              <a:ext uri="{FF2B5EF4-FFF2-40B4-BE49-F238E27FC236}">
                <a16:creationId xmlns:a16="http://schemas.microsoft.com/office/drawing/2014/main" id="{7EEC7C11-20B7-4503-BA2E-17232C8FB358}"/>
              </a:ext>
            </a:extLst>
          </p:cNvPr>
          <p:cNvPicPr>
            <a:picLocks noChangeAspect="1"/>
          </p:cNvPicPr>
          <p:nvPr/>
        </p:nvPicPr>
        <p:blipFill>
          <a:blip r:embed="rId3"/>
          <a:stretch>
            <a:fillRect/>
          </a:stretch>
        </p:blipFill>
        <p:spPr>
          <a:xfrm>
            <a:off x="107504" y="2826477"/>
            <a:ext cx="3490067" cy="3904870"/>
          </a:xfrm>
          <a:prstGeom prst="rect">
            <a:avLst/>
          </a:prstGeom>
        </p:spPr>
      </p:pic>
      <p:pic>
        <p:nvPicPr>
          <p:cNvPr id="13" name="Imagen 12">
            <a:extLst>
              <a:ext uri="{FF2B5EF4-FFF2-40B4-BE49-F238E27FC236}">
                <a16:creationId xmlns:a16="http://schemas.microsoft.com/office/drawing/2014/main" id="{6650F1A7-C7D7-4912-82E2-D4B52DA13ED5}"/>
              </a:ext>
            </a:extLst>
          </p:cNvPr>
          <p:cNvPicPr>
            <a:picLocks noChangeAspect="1"/>
          </p:cNvPicPr>
          <p:nvPr/>
        </p:nvPicPr>
        <p:blipFill>
          <a:blip r:embed="rId4"/>
          <a:stretch>
            <a:fillRect/>
          </a:stretch>
        </p:blipFill>
        <p:spPr>
          <a:xfrm>
            <a:off x="3544858" y="4864631"/>
            <a:ext cx="3203030" cy="1756814"/>
          </a:xfrm>
          <a:prstGeom prst="rect">
            <a:avLst/>
          </a:prstGeom>
        </p:spPr>
      </p:pic>
      <p:pic>
        <p:nvPicPr>
          <p:cNvPr id="16" name="Imagen 15">
            <a:extLst>
              <a:ext uri="{FF2B5EF4-FFF2-40B4-BE49-F238E27FC236}">
                <a16:creationId xmlns:a16="http://schemas.microsoft.com/office/drawing/2014/main" id="{2B6C6967-E71F-4422-8490-438E3E2C5819}"/>
              </a:ext>
            </a:extLst>
          </p:cNvPr>
          <p:cNvPicPr>
            <a:picLocks noChangeAspect="1"/>
          </p:cNvPicPr>
          <p:nvPr/>
        </p:nvPicPr>
        <p:blipFill>
          <a:blip r:embed="rId5"/>
          <a:stretch>
            <a:fillRect/>
          </a:stretch>
        </p:blipFill>
        <p:spPr>
          <a:xfrm>
            <a:off x="3597571" y="2804872"/>
            <a:ext cx="3350693" cy="2066595"/>
          </a:xfrm>
          <a:prstGeom prst="rect">
            <a:avLst/>
          </a:prstGeom>
        </p:spPr>
      </p:pic>
      <p:pic>
        <p:nvPicPr>
          <p:cNvPr id="18" name="Imagen 17">
            <a:extLst>
              <a:ext uri="{FF2B5EF4-FFF2-40B4-BE49-F238E27FC236}">
                <a16:creationId xmlns:a16="http://schemas.microsoft.com/office/drawing/2014/main" id="{125E47AE-5312-4828-BAF7-319DD21252C0}"/>
              </a:ext>
            </a:extLst>
          </p:cNvPr>
          <p:cNvPicPr>
            <a:picLocks noChangeAspect="1"/>
          </p:cNvPicPr>
          <p:nvPr/>
        </p:nvPicPr>
        <p:blipFill>
          <a:blip r:embed="rId6"/>
          <a:stretch>
            <a:fillRect/>
          </a:stretch>
        </p:blipFill>
        <p:spPr>
          <a:xfrm>
            <a:off x="6168360" y="3762827"/>
            <a:ext cx="2868136" cy="834367"/>
          </a:xfrm>
          <a:prstGeom prst="rect">
            <a:avLst/>
          </a:prstGeom>
        </p:spPr>
      </p:pic>
    </p:spTree>
    <p:extLst>
      <p:ext uri="{BB962C8B-B14F-4D97-AF65-F5344CB8AC3E}">
        <p14:creationId xmlns:p14="http://schemas.microsoft.com/office/powerpoint/2010/main" val="3518669538"/>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Tree>
    <p:extLst>
      <p:ext uri="{BB962C8B-B14F-4D97-AF65-F5344CB8AC3E}">
        <p14:creationId xmlns:p14="http://schemas.microsoft.com/office/powerpoint/2010/main" val="3617408295"/>
      </p:ext>
    </p:extLst>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Composición de artefactos (AHEAD)</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13837"/>
            <a:ext cx="9144000" cy="923330"/>
          </a:xfrm>
          <a:prstGeom prst="rect">
            <a:avLst/>
          </a:prstGeom>
          <a:noFill/>
        </p:spPr>
        <p:txBody>
          <a:bodyPr wrap="square">
            <a:spAutoFit/>
          </a:bodyPr>
          <a:lstStyle/>
          <a:p>
            <a:pPr algn="just">
              <a:defRPr/>
            </a:pPr>
            <a:r>
              <a:rPr lang="es-ES" sz="1800" kern="0" dirty="0">
                <a:latin typeface="+mn-lt"/>
              </a:rPr>
              <a:t>AHEAD permite la composición no solo del código fuente, sino también de otros artefactos del software como documentación, pruebas, diseño, etc. Cada artefacto tiene su propio operador de composición, y el sistema organiza estos artefactos en jerarquías de contención.</a:t>
            </a:r>
          </a:p>
        </p:txBody>
      </p:sp>
      <p:pic>
        <p:nvPicPr>
          <p:cNvPr id="4" name="Imagen 3">
            <a:extLst>
              <a:ext uri="{FF2B5EF4-FFF2-40B4-BE49-F238E27FC236}">
                <a16:creationId xmlns:a16="http://schemas.microsoft.com/office/drawing/2014/main" id="{5B02CC74-670A-40EE-80B4-6E8D7A4D1539}"/>
              </a:ext>
            </a:extLst>
          </p:cNvPr>
          <p:cNvPicPr>
            <a:picLocks noChangeAspect="1"/>
          </p:cNvPicPr>
          <p:nvPr/>
        </p:nvPicPr>
        <p:blipFill>
          <a:blip r:embed="rId2"/>
          <a:stretch>
            <a:fillRect/>
          </a:stretch>
        </p:blipFill>
        <p:spPr>
          <a:xfrm>
            <a:off x="274502" y="2037167"/>
            <a:ext cx="8411749" cy="2248214"/>
          </a:xfrm>
          <a:prstGeom prst="rect">
            <a:avLst/>
          </a:prstGeom>
        </p:spPr>
      </p:pic>
      <p:pic>
        <p:nvPicPr>
          <p:cNvPr id="8" name="Imagen 7">
            <a:extLst>
              <a:ext uri="{FF2B5EF4-FFF2-40B4-BE49-F238E27FC236}">
                <a16:creationId xmlns:a16="http://schemas.microsoft.com/office/drawing/2014/main" id="{EC7BD074-51B4-47C4-80CE-04967879F9FA}"/>
              </a:ext>
            </a:extLst>
          </p:cNvPr>
          <p:cNvPicPr>
            <a:picLocks noChangeAspect="1"/>
          </p:cNvPicPr>
          <p:nvPr/>
        </p:nvPicPr>
        <p:blipFill>
          <a:blip r:embed="rId3"/>
          <a:stretch>
            <a:fillRect/>
          </a:stretch>
        </p:blipFill>
        <p:spPr>
          <a:xfrm>
            <a:off x="183063" y="4295253"/>
            <a:ext cx="8777874" cy="2383056"/>
          </a:xfrm>
          <a:prstGeom prst="rect">
            <a:avLst/>
          </a:prstGeom>
        </p:spPr>
      </p:pic>
    </p:spTree>
    <p:extLst>
      <p:ext uri="{BB962C8B-B14F-4D97-AF65-F5344CB8AC3E}">
        <p14:creationId xmlns:p14="http://schemas.microsoft.com/office/powerpoint/2010/main" val="2817113348"/>
      </p:ext>
    </p:extLst>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Feature-</a:t>
            </a:r>
            <a:r>
              <a:rPr lang="es-ES" altLang="es-ES" sz="2000" b="1" i="1" dirty="0" err="1">
                <a:solidFill>
                  <a:srgbClr val="0000FF"/>
                </a:solidFill>
                <a:latin typeface="+mn-lt"/>
              </a:rPr>
              <a: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FOP (Programación Orientada a Características)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262979"/>
          </a:xfrm>
          <a:prstGeom prst="rect">
            <a:avLst/>
          </a:prstGeom>
          <a:noFill/>
        </p:spPr>
        <p:txBody>
          <a:bodyPr wrap="square">
            <a:spAutoFit/>
          </a:bodyPr>
          <a:lstStyle/>
          <a:p>
            <a:pPr algn="just">
              <a:defRPr/>
            </a:pPr>
            <a:r>
              <a:rPr lang="es-ES" altLang="es-ES" sz="1400" u="sng" dirty="0">
                <a:latin typeface="+mn-lt"/>
              </a:rPr>
              <a:t>Criterios de calidad:</a:t>
            </a:r>
          </a:p>
          <a:p>
            <a:pPr algn="just">
              <a:defRPr/>
            </a:pPr>
            <a:r>
              <a:rPr lang="es-ES" sz="1400" b="1" i="0" dirty="0">
                <a:solidFill>
                  <a:srgbClr val="FFC000"/>
                </a:solidFill>
                <a:effectLst/>
                <a:latin typeface="Google Sans"/>
              </a:rPr>
              <a:t> ▨ </a:t>
            </a:r>
            <a:r>
              <a:rPr lang="es-ES" sz="1400" b="1" i="0" dirty="0">
                <a:solidFill>
                  <a:srgbClr val="DF000F"/>
                </a:solidFill>
                <a:effectLst/>
                <a:latin typeface="Source Sans Pro" panose="020B0503030403020204" pitchFamily="34" charset="0"/>
              </a:rPr>
              <a:t> </a:t>
            </a:r>
            <a:r>
              <a:rPr lang="es-ES" altLang="es-ES" sz="1400" b="1" dirty="0" err="1">
                <a:latin typeface="+mn-lt"/>
              </a:rPr>
              <a:t>Preplanning</a:t>
            </a:r>
            <a:r>
              <a:rPr lang="es-ES" altLang="es-ES" sz="1400" b="1" dirty="0">
                <a:latin typeface="+mn-lt"/>
              </a:rPr>
              <a:t> </a:t>
            </a:r>
            <a:r>
              <a:rPr lang="es-ES" altLang="es-ES" sz="1400" b="1" dirty="0" err="1">
                <a:latin typeface="+mn-lt"/>
              </a:rPr>
              <a:t>effort</a:t>
            </a:r>
            <a:r>
              <a:rPr lang="es-ES" altLang="es-ES" sz="1400" b="1" dirty="0">
                <a:latin typeface="+mn-lt"/>
              </a:rPr>
              <a:t>:</a:t>
            </a:r>
            <a:r>
              <a:rPr lang="es-ES" altLang="es-ES" sz="1400" dirty="0">
                <a:latin typeface="+mn-lt"/>
              </a:rPr>
              <a:t> FOP permite extender clases existentes sin necesidad de alterar el código base, lo que reduce la necesidad de planificación anticipada para algunos casos. Sin embargo, es necesario anticipar los puntos de extensión en sistemas más complejos, lo que implica un esfuerzo de planificación en algunos casos (por ejemplo, al crear puntos de extensión en un sistema). La flexibilidad de la extensión no elimina completamente la planificación previa.</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DF000F"/>
                </a:solidFill>
                <a:effectLst/>
                <a:latin typeface="Source Sans Pro" panose="020B0503030403020204" pitchFamily="34" charset="0"/>
              </a:rPr>
              <a:t> </a:t>
            </a:r>
            <a:r>
              <a:rPr lang="es-ES" altLang="es-ES" sz="1400" b="1" dirty="0">
                <a:latin typeface="+mn-lt"/>
              </a:rPr>
              <a:t>Feature </a:t>
            </a:r>
            <a:r>
              <a:rPr lang="es-ES" altLang="es-ES" sz="1400" b="1" dirty="0" err="1">
                <a:latin typeface="+mn-lt"/>
              </a:rPr>
              <a:t>traceability</a:t>
            </a:r>
            <a:r>
              <a:rPr lang="es-ES" altLang="es-ES" sz="1400" b="1" dirty="0">
                <a:latin typeface="+mn-lt"/>
              </a:rPr>
              <a:t>:</a:t>
            </a:r>
            <a:r>
              <a:rPr lang="es-ES" altLang="es-ES" sz="1400" dirty="0">
                <a:latin typeface="+mn-lt"/>
              </a:rPr>
              <a:t> FOP sobresale en la trazabilidad de características. Existe un mapeo directo de las características a los módulos de características que las implementan, lo que facilita su rastreo a lo largo del desarrollo.</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Separation</a:t>
            </a:r>
            <a:r>
              <a:rPr lang="es-ES" altLang="es-ES" sz="1400" b="1" dirty="0">
                <a:latin typeface="+mn-lt"/>
              </a:rPr>
              <a:t> </a:t>
            </a:r>
            <a:r>
              <a:rPr lang="es-ES" altLang="es-ES" sz="1400" b="1" dirty="0" err="1">
                <a:latin typeface="+mn-lt"/>
              </a:rPr>
              <a:t>of</a:t>
            </a:r>
            <a:r>
              <a:rPr lang="es-ES" altLang="es-ES" sz="1400" b="1" dirty="0">
                <a:latin typeface="+mn-lt"/>
              </a:rPr>
              <a:t> </a:t>
            </a:r>
            <a:r>
              <a:rPr lang="es-ES" altLang="es-ES" sz="1400" b="1" dirty="0" err="1">
                <a:latin typeface="+mn-lt"/>
              </a:rPr>
              <a:t>concerns</a:t>
            </a:r>
            <a:r>
              <a:rPr lang="es-ES" altLang="es-ES" sz="1400" b="1" dirty="0">
                <a:latin typeface="+mn-lt"/>
              </a:rPr>
              <a:t>:</a:t>
            </a:r>
            <a:r>
              <a:rPr lang="es-ES" altLang="es-ES" sz="1400" dirty="0">
                <a:latin typeface="+mn-lt"/>
              </a:rPr>
              <a:t> La programación orientada a características favorece la separación de preocupaciones, ya que las características se encapsulan en módulos, lo que evita que el código de una característica se mezcle con el de otras. Esto mejora la modularidad y la facilidad de mantenimiento.</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err="1">
                <a:latin typeface="+mn-lt"/>
              </a:rPr>
              <a:t>Information</a:t>
            </a:r>
            <a:r>
              <a:rPr lang="es-ES" altLang="es-ES" sz="1400" b="1" dirty="0">
                <a:latin typeface="+mn-lt"/>
              </a:rPr>
              <a:t> </a:t>
            </a:r>
            <a:r>
              <a:rPr lang="es-ES" altLang="es-ES" sz="1400" b="1" dirty="0" err="1">
                <a:latin typeface="+mn-lt"/>
              </a:rPr>
              <a:t>hiding</a:t>
            </a:r>
            <a:r>
              <a:rPr lang="es-ES" altLang="es-ES" sz="1400" b="1" dirty="0">
                <a:latin typeface="+mn-lt"/>
              </a:rPr>
              <a:t>:</a:t>
            </a:r>
            <a:r>
              <a:rPr lang="es-ES" altLang="es-ES" sz="1400" dirty="0">
                <a:latin typeface="+mn-lt"/>
              </a:rPr>
              <a:t> Aunque FOP ayuda a la modularidad y la extensión de clases sin modificar la implementación existente, no proporciona un mecanismo explícito de ocultamiento de información. Los módulos de características no tienen una interfaz contractual explícita para proteger los detalles internos de la implementación.</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FFC000"/>
                </a:solidFill>
                <a:effectLst/>
                <a:latin typeface="Google Sans"/>
              </a:rPr>
              <a:t> </a:t>
            </a:r>
            <a:r>
              <a:rPr lang="es-ES" altLang="es-ES" sz="1400" b="1" dirty="0" err="1">
                <a:latin typeface="+mn-lt"/>
              </a:rPr>
              <a:t>Granularity</a:t>
            </a:r>
            <a:r>
              <a:rPr lang="es-ES" altLang="es-ES" sz="1400" b="1" dirty="0">
                <a:latin typeface="+mn-lt"/>
              </a:rPr>
              <a:t>:</a:t>
            </a:r>
            <a:r>
              <a:rPr lang="es-ES" altLang="es-ES" sz="1400" dirty="0">
                <a:latin typeface="+mn-lt"/>
              </a:rPr>
              <a:t> FOP trabaja a un nivel de granularidad fino, permitiendo introducir nuevos métodos y sobrescribir los existentes en un nivel de detalle más fino que muchos enfoques tradicionales. Sin embargo, existen limitaciones en la granularidad en función de la estructura del lenguaje y la capacidad de componer a niveles más finos.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Uniformity</a:t>
            </a:r>
            <a:r>
              <a:rPr lang="es-ES" altLang="es-ES" sz="1400" b="1" dirty="0">
                <a:latin typeface="+mn-lt"/>
              </a:rPr>
              <a:t>:</a:t>
            </a:r>
            <a:r>
              <a:rPr lang="es-ES" altLang="es-ES" sz="1400" dirty="0">
                <a:latin typeface="+mn-lt"/>
              </a:rPr>
              <a:t> FOP promueve la uniformidad, ya que permite refinar artefactos de código y no código de manera coherente. La composición se realiza a nivel de métodos, y los artefactos relacionados con una característica se manejan de forma consistente.</a:t>
            </a:r>
            <a:endParaRPr lang="es-ES" sz="1400" b="1" i="1" kern="0" dirty="0">
              <a:solidFill>
                <a:srgbClr val="0000FF"/>
              </a:solidFill>
              <a:latin typeface="+mn-lt"/>
            </a:endParaRPr>
          </a:p>
        </p:txBody>
      </p:sp>
    </p:spTree>
    <p:extLst>
      <p:ext uri="{BB962C8B-B14F-4D97-AF65-F5344CB8AC3E}">
        <p14:creationId xmlns:p14="http://schemas.microsoft.com/office/powerpoint/2010/main" val="803761541"/>
      </p:ext>
    </p:extLst>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Feature-</a:t>
            </a:r>
            <a:r>
              <a:rPr lang="es-ES" altLang="es-ES" sz="2000" b="1" i="1" dirty="0" err="1">
                <a:solidFill>
                  <a:srgbClr val="0000FF"/>
                </a:solidFill>
                <a:latin typeface="+mn-lt"/>
              </a:rPr>
              <a: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FOP (Programación Orientada a Características)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052736"/>
            <a:ext cx="9144000" cy="6001643"/>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 Load-Time, Run-Time</a:t>
            </a:r>
          </a:p>
          <a:p>
            <a:pPr marL="342900" indent="-342900" algn="just">
              <a:buFont typeface="Arial" panose="020B0604020202020204" pitchFamily="34" charset="0"/>
              <a:buChar char="•"/>
              <a:defRPr/>
            </a:pPr>
            <a:r>
              <a:rPr lang="en-US" altLang="es-ES" sz="1600" dirty="0">
                <a:latin typeface="+mn-lt"/>
              </a:rPr>
              <a:t>Technology:</a:t>
            </a:r>
            <a:r>
              <a:rPr lang="en-US" altLang="es-ES" sz="1600" b="1" dirty="0">
                <a:latin typeface="+mn-lt"/>
              </a:rPr>
              <a:t> Language-based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Mecanismo basado en lenguaje fácil de usar, que requiere solo extensiones mínimas del lenguaje.</a:t>
            </a:r>
          </a:p>
          <a:p>
            <a:pPr marL="285750" indent="-285750" algn="just">
              <a:buFont typeface="Arial" panose="020B0604020202020204" pitchFamily="34" charset="0"/>
              <a:buChar char="•"/>
              <a:defRPr/>
            </a:pPr>
            <a:r>
              <a:rPr lang="es-ES" sz="1600" kern="0" dirty="0">
                <a:latin typeface="+mn-lt"/>
              </a:rPr>
              <a:t>Personalización del código fuente en tiempo de compilación sin sobrecarga en tiempo de ejecución.</a:t>
            </a:r>
          </a:p>
          <a:p>
            <a:pPr marL="285750" indent="-285750" algn="just">
              <a:buFont typeface="Arial" panose="020B0604020202020204" pitchFamily="34" charset="0"/>
              <a:buChar char="•"/>
              <a:defRPr/>
            </a:pPr>
            <a:r>
              <a:rPr lang="es-ES" sz="1600" kern="0" dirty="0">
                <a:latin typeface="+mn-lt"/>
              </a:rPr>
              <a:t>Separación del código de características (posiblemente transversales) en módulos de características distintos.</a:t>
            </a:r>
          </a:p>
          <a:p>
            <a:pPr marL="285750" indent="-285750" algn="just">
              <a:buFont typeface="Arial" panose="020B0604020202020204" pitchFamily="34" charset="0"/>
              <a:buChar char="•"/>
              <a:defRPr/>
            </a:pPr>
            <a:r>
              <a:rPr lang="es-ES" sz="1600" kern="0" dirty="0">
                <a:latin typeface="+mn-lt"/>
              </a:rPr>
              <a:t>Trazabilidad directa de las características desde una característica hasta su implementación en un módulo de características.</a:t>
            </a:r>
          </a:p>
          <a:p>
            <a:pPr marL="285750" indent="-285750" algn="just">
              <a:buFont typeface="Arial" panose="020B0604020202020204" pitchFamily="34" charset="0"/>
              <a:buChar char="•"/>
              <a:defRPr/>
            </a:pPr>
            <a:r>
              <a:rPr lang="es-ES" sz="1600" kern="0" dirty="0">
                <a:latin typeface="+mn-lt"/>
              </a:rPr>
              <a:t>Conceptualmente aplicable de manera uniforme tanto al código como a los artefactos no relacionados con el código, las herramientas ya cubren muchos lenguajes.</a:t>
            </a:r>
          </a:p>
          <a:p>
            <a:pPr marL="285750" indent="-285750" algn="just">
              <a:buFont typeface="Arial" panose="020B0604020202020204" pitchFamily="34" charset="0"/>
              <a:buChar char="•"/>
              <a:defRPr/>
            </a:pPr>
            <a:r>
              <a:rPr lang="es-ES" sz="1600" kern="0" dirty="0">
                <a:latin typeface="+mn-lt"/>
              </a:rPr>
              <a:t>Requiere poca planificación previa gracias al mecanismo de extensión basado en </a:t>
            </a:r>
            <a:r>
              <a:rPr lang="es-ES" sz="1600" kern="0" dirty="0" err="1">
                <a:latin typeface="+mn-lt"/>
              </a:rPr>
              <a:t>mixins</a:t>
            </a:r>
            <a:r>
              <a:rPr lang="es-ES" sz="1600" kern="0" dirty="0">
                <a:latin typeface="+mn-lt"/>
              </a:rPr>
              <a:t>.</a:t>
            </a: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Requiere la adopción de una extensión del lenguaje o herramientas de composición no familiares como parte del proceso de desarrollo.</a:t>
            </a:r>
          </a:p>
          <a:p>
            <a:pPr marL="285750" indent="-285750" algn="just">
              <a:buFont typeface="Arial" panose="020B0604020202020204" pitchFamily="34" charset="0"/>
              <a:buChar char="•"/>
              <a:defRPr/>
            </a:pPr>
            <a:r>
              <a:rPr lang="es-ES" sz="1600" kern="0" dirty="0">
                <a:latin typeface="+mn-lt"/>
              </a:rPr>
              <a:t>Granularidad a nivel de métodos (u otras entidades estructurales nombradas).</a:t>
            </a:r>
          </a:p>
          <a:p>
            <a:pPr marL="285750" indent="-285750" algn="just">
              <a:buFont typeface="Arial" panose="020B0604020202020204" pitchFamily="34" charset="0"/>
              <a:buChar char="•"/>
              <a:defRPr/>
            </a:pPr>
            <a:r>
              <a:rPr lang="es-ES" sz="1600" kern="0" dirty="0">
                <a:latin typeface="+mn-lt"/>
              </a:rPr>
              <a:t>La composición está dirigida por la sintaxis y no ofrece interfaces obligatorias entre los módulos de características.</a:t>
            </a:r>
          </a:p>
          <a:p>
            <a:pPr marL="285750" indent="-285750" algn="just">
              <a:buFont typeface="Arial" panose="020B0604020202020204" pitchFamily="34" charset="0"/>
              <a:buChar char="•"/>
              <a:defRPr/>
            </a:pPr>
            <a:r>
              <a:rPr lang="es-ES" sz="1600" kern="0" dirty="0">
                <a:latin typeface="+mn-lt"/>
              </a:rPr>
              <a:t>Es necesario construir herramientas para cada lenguaje, pero estas pueden generarse.</a:t>
            </a:r>
          </a:p>
          <a:p>
            <a:pPr marL="285750" indent="-285750" algn="just">
              <a:buFont typeface="Arial" panose="020B0604020202020204" pitchFamily="34" charset="0"/>
              <a:buChar char="•"/>
              <a:defRPr/>
            </a:pPr>
            <a:r>
              <a:rPr lang="es-ES" sz="1600" kern="0" dirty="0">
                <a:latin typeface="+mn-lt"/>
              </a:rPr>
              <a:t>Hasta ahora, solo existen herramientas académicas, con poca experiencia en la práctica</a:t>
            </a:r>
          </a:p>
          <a:p>
            <a:pPr marL="285750" indent="-285750" algn="just">
              <a:buFont typeface="Arial" panose="020B0604020202020204" pitchFamily="34" charset="0"/>
              <a:buChar char="•"/>
              <a:defRPr/>
            </a:pPr>
            <a:endParaRPr lang="es-ES" sz="1600" kern="0" dirty="0">
              <a:latin typeface="+mn-lt"/>
            </a:endParaRPr>
          </a:p>
        </p:txBody>
      </p:sp>
    </p:spTree>
    <p:extLst>
      <p:ext uri="{BB962C8B-B14F-4D97-AF65-F5344CB8AC3E}">
        <p14:creationId xmlns:p14="http://schemas.microsoft.com/office/powerpoint/2010/main" val="619894766"/>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20560" y="4109287"/>
            <a:ext cx="6431042" cy="19638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73498886"/>
      </p:ext>
    </p:extLst>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Aspect-Oriented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AOP </a:t>
            </a:r>
            <a:r>
              <a:rPr lang="es-ES" altLang="es-ES" sz="2000" b="1" dirty="0">
                <a:solidFill>
                  <a:srgbClr val="0000FF"/>
                </a:solidFill>
                <a:latin typeface="+mn-lt"/>
              </a:rPr>
              <a:t>(Programación Orientada a Aspectos) </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73283"/>
            <a:ext cx="9144000" cy="646331"/>
          </a:xfrm>
          <a:prstGeom prst="rect">
            <a:avLst/>
          </a:prstGeom>
          <a:noFill/>
        </p:spPr>
        <p:txBody>
          <a:bodyPr wrap="square">
            <a:spAutoFit/>
          </a:bodyPr>
          <a:lstStyle/>
          <a:p>
            <a:pPr algn="just">
              <a:defRPr/>
            </a:pPr>
            <a:r>
              <a:rPr lang="es-ES" sz="1800" kern="0" dirty="0">
                <a:latin typeface="+mn-lt"/>
              </a:rPr>
              <a:t>Paradigma de programación que tiene como objetivo la </a:t>
            </a:r>
            <a:r>
              <a:rPr lang="es-ES" sz="1800" kern="0" dirty="0" err="1">
                <a:solidFill>
                  <a:srgbClr val="0000FF"/>
                </a:solidFill>
                <a:latin typeface="+mn-lt"/>
              </a:rPr>
              <a:t>modularización</a:t>
            </a:r>
            <a:r>
              <a:rPr lang="es-ES" sz="1800" kern="0" dirty="0">
                <a:solidFill>
                  <a:srgbClr val="0000FF"/>
                </a:solidFill>
                <a:latin typeface="+mn-lt"/>
              </a:rPr>
              <a:t> de los conceptos transversales </a:t>
            </a:r>
            <a:r>
              <a:rPr lang="es-ES" sz="1800" kern="0" dirty="0">
                <a:latin typeface="+mn-lt"/>
              </a:rPr>
              <a:t>(</a:t>
            </a:r>
            <a:r>
              <a:rPr lang="es-ES" sz="1800" i="1" kern="0" dirty="0" err="1">
                <a:solidFill>
                  <a:srgbClr val="0000FF"/>
                </a:solidFill>
                <a:latin typeface="+mn-lt"/>
              </a:rPr>
              <a:t>crosscutting</a:t>
            </a:r>
            <a:r>
              <a:rPr lang="es-ES" sz="1800" i="1" kern="0" dirty="0">
                <a:solidFill>
                  <a:srgbClr val="0000FF"/>
                </a:solidFill>
                <a:latin typeface="+mn-lt"/>
              </a:rPr>
              <a:t> </a:t>
            </a:r>
            <a:r>
              <a:rPr lang="es-ES" sz="1800" i="1" kern="0" dirty="0" err="1">
                <a:solidFill>
                  <a:srgbClr val="0000FF"/>
                </a:solidFill>
                <a:latin typeface="+mn-lt"/>
              </a:rPr>
              <a:t>concerns</a:t>
            </a:r>
            <a:r>
              <a:rPr lang="es-ES" kern="0" dirty="0">
                <a:latin typeface="+mn-lt"/>
              </a:rPr>
              <a:t>)</a:t>
            </a:r>
            <a:r>
              <a:rPr lang="es-ES" sz="1800" kern="0" dirty="0">
                <a:latin typeface="+mn-lt"/>
              </a:rPr>
              <a:t>. </a:t>
            </a:r>
          </a:p>
        </p:txBody>
      </p:sp>
      <p:pic>
        <p:nvPicPr>
          <p:cNvPr id="5" name="Imagen 4">
            <a:extLst>
              <a:ext uri="{FF2B5EF4-FFF2-40B4-BE49-F238E27FC236}">
                <a16:creationId xmlns:a16="http://schemas.microsoft.com/office/drawing/2014/main" id="{484B1DEF-5595-45B2-822A-663D49C7704C}"/>
              </a:ext>
            </a:extLst>
          </p:cNvPr>
          <p:cNvPicPr>
            <a:picLocks noChangeAspect="1"/>
          </p:cNvPicPr>
          <p:nvPr/>
        </p:nvPicPr>
        <p:blipFill>
          <a:blip r:embed="rId2"/>
          <a:stretch>
            <a:fillRect/>
          </a:stretch>
        </p:blipFill>
        <p:spPr>
          <a:xfrm>
            <a:off x="4387944" y="1510698"/>
            <a:ext cx="4409440" cy="4780762"/>
          </a:xfrm>
          <a:prstGeom prst="rect">
            <a:avLst/>
          </a:prstGeom>
        </p:spPr>
      </p:pic>
      <p:sp>
        <p:nvSpPr>
          <p:cNvPr id="9" name="CuadroTexto 8">
            <a:extLst>
              <a:ext uri="{FF2B5EF4-FFF2-40B4-BE49-F238E27FC236}">
                <a16:creationId xmlns:a16="http://schemas.microsoft.com/office/drawing/2014/main" id="{DDB5BC03-AA65-4F12-9830-406060DA4DD2}"/>
              </a:ext>
            </a:extLst>
          </p:cNvPr>
          <p:cNvSpPr txBox="1"/>
          <p:nvPr/>
        </p:nvSpPr>
        <p:spPr>
          <a:xfrm>
            <a:off x="0" y="1805161"/>
            <a:ext cx="4355976" cy="3139321"/>
          </a:xfrm>
          <a:prstGeom prst="rect">
            <a:avLst/>
          </a:prstGeom>
          <a:noFill/>
        </p:spPr>
        <p:txBody>
          <a:bodyPr wrap="square">
            <a:spAutoFit/>
          </a:bodyPr>
          <a:lstStyle/>
          <a:p>
            <a:pPr marL="285750" indent="-285750" algn="just">
              <a:buFont typeface="Arial" panose="020B0604020202020204" pitchFamily="34" charset="0"/>
              <a:buChar char="•"/>
              <a:defRPr/>
            </a:pPr>
            <a:r>
              <a:rPr lang="es-ES" b="1" kern="0" dirty="0" err="1">
                <a:solidFill>
                  <a:srgbClr val="0000FF"/>
                </a:solidFill>
                <a:latin typeface="+mn-lt"/>
              </a:rPr>
              <a:t>Crosscutting</a:t>
            </a:r>
            <a:r>
              <a:rPr lang="es-ES" b="1" kern="0" dirty="0">
                <a:solidFill>
                  <a:srgbClr val="0000FF"/>
                </a:solidFill>
                <a:latin typeface="+mn-lt"/>
              </a:rPr>
              <a:t> </a:t>
            </a:r>
            <a:r>
              <a:rPr lang="es-ES" b="1" kern="0" dirty="0" err="1">
                <a:solidFill>
                  <a:srgbClr val="0000FF"/>
                </a:solidFill>
                <a:latin typeface="+mn-lt"/>
              </a:rPr>
              <a:t>concerns</a:t>
            </a:r>
            <a:r>
              <a:rPr lang="es-ES" b="1" kern="0" dirty="0">
                <a:solidFill>
                  <a:srgbClr val="0000FF"/>
                </a:solidFill>
                <a:latin typeface="+mn-lt"/>
              </a:rPr>
              <a:t> </a:t>
            </a:r>
            <a:r>
              <a:rPr lang="es-ES" kern="0" dirty="0">
                <a:solidFill>
                  <a:srgbClr val="0000FF"/>
                </a:solidFill>
                <a:latin typeface="+mn-lt"/>
              </a:rPr>
              <a:t>(Conceptos transversales): </a:t>
            </a:r>
            <a:r>
              <a:rPr lang="es-ES" sz="1800" kern="0" dirty="0">
                <a:latin typeface="+mn-lt"/>
              </a:rPr>
              <a:t>Funcionalidades o preocupaciones que afectan a varias partes de un sistema, y que no encajan bien dentro de las estructuras tradicionales de POO (clases y métodos).</a:t>
            </a:r>
          </a:p>
          <a:p>
            <a:pPr lvl="1">
              <a:defRPr/>
            </a:pPr>
            <a:r>
              <a:rPr lang="es-ES" u="sng" kern="0" dirty="0">
                <a:latin typeface="+mn-lt"/>
              </a:rPr>
              <a:t>Ejemplos:</a:t>
            </a:r>
            <a:r>
              <a:rPr lang="es-ES" kern="0" dirty="0">
                <a:latin typeface="+mn-lt"/>
              </a:rPr>
              <a:t> gestión de logs, seguridad, gestión de excepciones,…</a:t>
            </a:r>
          </a:p>
          <a:p>
            <a:pPr lvl="1" algn="just">
              <a:defRPr/>
            </a:pPr>
            <a:r>
              <a:rPr lang="es-ES" kern="0" dirty="0">
                <a:latin typeface="+mn-lt"/>
              </a:rPr>
              <a:t>AOP permite separar estos aspectos del resto del código, lo que facilita su mantenimiento y reutilización.</a:t>
            </a:r>
          </a:p>
        </p:txBody>
      </p:sp>
      <p:sp>
        <p:nvSpPr>
          <p:cNvPr id="10" name="CuadroTexto 9">
            <a:extLst>
              <a:ext uri="{FF2B5EF4-FFF2-40B4-BE49-F238E27FC236}">
                <a16:creationId xmlns:a16="http://schemas.microsoft.com/office/drawing/2014/main" id="{D5A7655D-1C84-4C69-A89C-A4BA01D10340}"/>
              </a:ext>
            </a:extLst>
          </p:cNvPr>
          <p:cNvSpPr txBox="1"/>
          <p:nvPr/>
        </p:nvSpPr>
        <p:spPr>
          <a:xfrm>
            <a:off x="5307320" y="6195923"/>
            <a:ext cx="2912311" cy="369332"/>
          </a:xfrm>
          <a:prstGeom prst="rect">
            <a:avLst/>
          </a:prstGeom>
          <a:noFill/>
        </p:spPr>
        <p:txBody>
          <a:bodyPr wrap="square">
            <a:spAutoFit/>
          </a:bodyPr>
          <a:lstStyle/>
          <a:p>
            <a:r>
              <a:rPr lang="es-ES" i="1" kern="0" dirty="0">
                <a:solidFill>
                  <a:srgbClr val="0000FF"/>
                </a:solidFill>
                <a:latin typeface="+mn-lt"/>
              </a:rPr>
              <a:t>Código disperso y replicado</a:t>
            </a:r>
            <a:endParaRPr lang="es-ES" dirty="0"/>
          </a:p>
        </p:txBody>
      </p:sp>
      <p:pic>
        <p:nvPicPr>
          <p:cNvPr id="12" name="Imagen 11">
            <a:extLst>
              <a:ext uri="{FF2B5EF4-FFF2-40B4-BE49-F238E27FC236}">
                <a16:creationId xmlns:a16="http://schemas.microsoft.com/office/drawing/2014/main" id="{80029D80-D571-4CA5-8F9A-3800DEBA46A9}"/>
              </a:ext>
            </a:extLst>
          </p:cNvPr>
          <p:cNvPicPr>
            <a:picLocks noChangeAspect="1"/>
          </p:cNvPicPr>
          <p:nvPr/>
        </p:nvPicPr>
        <p:blipFill>
          <a:blip r:embed="rId3"/>
          <a:stretch>
            <a:fillRect/>
          </a:stretch>
        </p:blipFill>
        <p:spPr>
          <a:xfrm>
            <a:off x="662810" y="4853166"/>
            <a:ext cx="3021973" cy="1865793"/>
          </a:xfrm>
          <a:prstGeom prst="rect">
            <a:avLst/>
          </a:prstGeom>
        </p:spPr>
      </p:pic>
    </p:spTree>
    <p:extLst>
      <p:ext uri="{BB962C8B-B14F-4D97-AF65-F5344CB8AC3E}">
        <p14:creationId xmlns:p14="http://schemas.microsoft.com/office/powerpoint/2010/main" val="214431355"/>
      </p:ext>
    </p:extLst>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Crosscutting</a:t>
            </a:r>
            <a:r>
              <a:rPr lang="es-ES" altLang="es-ES" sz="2000" b="1" i="1" dirty="0">
                <a:solidFill>
                  <a:srgbClr val="0000FF"/>
                </a:solidFill>
                <a:latin typeface="+mn-lt"/>
              </a:rPr>
              <a:t> </a:t>
            </a:r>
            <a:r>
              <a:rPr lang="es-ES" altLang="es-ES" sz="2000" b="1" i="1" dirty="0" err="1">
                <a:solidFill>
                  <a:srgbClr val="0000FF"/>
                </a:solidFill>
                <a:latin typeface="+mn-lt"/>
              </a:rPr>
              <a:t>concerns</a:t>
            </a:r>
            <a:endParaRPr lang="es-ES" altLang="es-ES" sz="2000" b="1" dirty="0">
              <a:solidFill>
                <a:srgbClr val="0000FF"/>
              </a:solidFill>
              <a:latin typeface="+mn-lt"/>
            </a:endParaRPr>
          </a:p>
        </p:txBody>
      </p:sp>
      <p:pic>
        <p:nvPicPr>
          <p:cNvPr id="4" name="Imagen 3">
            <a:extLst>
              <a:ext uri="{FF2B5EF4-FFF2-40B4-BE49-F238E27FC236}">
                <a16:creationId xmlns:a16="http://schemas.microsoft.com/office/drawing/2014/main" id="{34B81398-3BC0-4591-B768-D0EF5EDFFFBE}"/>
              </a:ext>
            </a:extLst>
          </p:cNvPr>
          <p:cNvPicPr>
            <a:picLocks noChangeAspect="1"/>
          </p:cNvPicPr>
          <p:nvPr/>
        </p:nvPicPr>
        <p:blipFill>
          <a:blip r:embed="rId2"/>
          <a:stretch>
            <a:fillRect/>
          </a:stretch>
        </p:blipFill>
        <p:spPr>
          <a:xfrm>
            <a:off x="611560" y="1364361"/>
            <a:ext cx="7525872" cy="5017249"/>
          </a:xfrm>
          <a:prstGeom prst="rect">
            <a:avLst/>
          </a:prstGeom>
        </p:spPr>
      </p:pic>
    </p:spTree>
    <p:extLst>
      <p:ext uri="{BB962C8B-B14F-4D97-AF65-F5344CB8AC3E}">
        <p14:creationId xmlns:p14="http://schemas.microsoft.com/office/powerpoint/2010/main" val="1814823506"/>
      </p:ext>
    </p:extLst>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8F4BC4A-D4BB-4395-A3D4-0D47B7EA8310}"/>
              </a:ext>
            </a:extLst>
          </p:cNvPr>
          <p:cNvPicPr>
            <a:picLocks noChangeAspect="1"/>
          </p:cNvPicPr>
          <p:nvPr/>
        </p:nvPicPr>
        <p:blipFill>
          <a:blip r:embed="rId2"/>
          <a:stretch>
            <a:fillRect/>
          </a:stretch>
        </p:blipFill>
        <p:spPr>
          <a:xfrm>
            <a:off x="2536661" y="4149080"/>
            <a:ext cx="4070678" cy="2442407"/>
          </a:xfrm>
          <a:prstGeom prst="rect">
            <a:avLst/>
          </a:prstGeom>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Conceptos básicos de AOP</a:t>
            </a:r>
          </a:p>
        </p:txBody>
      </p:sp>
      <p:sp>
        <p:nvSpPr>
          <p:cNvPr id="9" name="CuadroTexto 8">
            <a:extLst>
              <a:ext uri="{FF2B5EF4-FFF2-40B4-BE49-F238E27FC236}">
                <a16:creationId xmlns:a16="http://schemas.microsoft.com/office/drawing/2014/main" id="{DDB5BC03-AA65-4F12-9830-406060DA4DD2}"/>
              </a:ext>
            </a:extLst>
          </p:cNvPr>
          <p:cNvSpPr txBox="1"/>
          <p:nvPr/>
        </p:nvSpPr>
        <p:spPr>
          <a:xfrm>
            <a:off x="-21312" y="1134334"/>
            <a:ext cx="9165312" cy="3293209"/>
          </a:xfrm>
          <a:prstGeom prst="rect">
            <a:avLst/>
          </a:prstGeom>
          <a:noFill/>
        </p:spPr>
        <p:txBody>
          <a:bodyPr wrap="square">
            <a:spAutoFit/>
          </a:bodyPr>
          <a:lstStyle/>
          <a:p>
            <a:pPr marL="285750" indent="-285750" algn="just">
              <a:buFont typeface="Arial" panose="020B0604020202020204" pitchFamily="34" charset="0"/>
              <a:buChar char="•"/>
              <a:defRPr/>
            </a:pPr>
            <a:r>
              <a:rPr lang="es-ES" sz="1600" b="1" i="1" kern="0" dirty="0" err="1">
                <a:solidFill>
                  <a:srgbClr val="0000FF"/>
                </a:solidFill>
                <a:latin typeface="+mn-lt"/>
              </a:rPr>
              <a:t>Aspects</a:t>
            </a:r>
            <a:r>
              <a:rPr lang="es-ES" sz="1600" kern="0" dirty="0">
                <a:solidFill>
                  <a:srgbClr val="0000FF"/>
                </a:solidFill>
                <a:latin typeface="+mn-lt"/>
              </a:rPr>
              <a:t> (Aspectos): </a:t>
            </a:r>
            <a:r>
              <a:rPr lang="es-ES" sz="1600" kern="0" dirty="0">
                <a:latin typeface="+mn-lt"/>
              </a:rPr>
              <a:t>Un aspecto es un constructo de programación que encapsula la implementación de un concepto transversal. </a:t>
            </a:r>
          </a:p>
          <a:p>
            <a:pPr marL="285750" indent="-285750" algn="just">
              <a:buFont typeface="Arial" panose="020B0604020202020204" pitchFamily="34" charset="0"/>
              <a:buChar char="•"/>
              <a:defRPr/>
            </a:pPr>
            <a:r>
              <a:rPr lang="es-ES" sz="1600" b="1" i="1" kern="0" dirty="0" err="1">
                <a:solidFill>
                  <a:srgbClr val="0000FF"/>
                </a:solidFill>
                <a:latin typeface="+mn-lt"/>
              </a:rPr>
              <a:t>Join</a:t>
            </a:r>
            <a:r>
              <a:rPr lang="es-ES" sz="1600" b="1" i="1" kern="0" dirty="0">
                <a:solidFill>
                  <a:srgbClr val="0000FF"/>
                </a:solidFill>
                <a:latin typeface="+mn-lt"/>
              </a:rPr>
              <a:t> </a:t>
            </a:r>
            <a:r>
              <a:rPr lang="es-ES" sz="1600" b="1" i="1" kern="0" dirty="0" err="1">
                <a:solidFill>
                  <a:srgbClr val="0000FF"/>
                </a:solidFill>
                <a:latin typeface="+mn-lt"/>
              </a:rPr>
              <a:t>Points</a:t>
            </a:r>
            <a:r>
              <a:rPr lang="es-ES" sz="1600" b="1" i="1" kern="0" dirty="0">
                <a:solidFill>
                  <a:srgbClr val="0000FF"/>
                </a:solidFill>
                <a:latin typeface="+mn-lt"/>
              </a:rPr>
              <a:t> </a:t>
            </a:r>
            <a:r>
              <a:rPr lang="es-ES" sz="1600" kern="0" dirty="0">
                <a:solidFill>
                  <a:srgbClr val="0000FF"/>
                </a:solidFill>
                <a:latin typeface="+mn-lt"/>
              </a:rPr>
              <a:t>(Puntos de Unión): </a:t>
            </a:r>
            <a:r>
              <a:rPr lang="es-ES" sz="1600" kern="0" dirty="0">
                <a:latin typeface="+mn-lt"/>
              </a:rPr>
              <a:t>Son eventos específicos en la ejecución del programa en los que un aspecto puede ser integrado (tejido). </a:t>
            </a:r>
            <a:r>
              <a:rPr lang="es-ES" sz="1600" u="sng" kern="0" dirty="0">
                <a:latin typeface="+mn-lt"/>
              </a:rPr>
              <a:t>Ejemplos:</a:t>
            </a:r>
            <a:r>
              <a:rPr lang="es-ES" sz="1600" kern="0" dirty="0">
                <a:latin typeface="+mn-lt"/>
              </a:rPr>
              <a:t> ejecución de un método, llamada a un método, acceso a un campo, inicialización de una clase, etc. </a:t>
            </a:r>
          </a:p>
          <a:p>
            <a:pPr marL="285750" indent="-285750" algn="just">
              <a:buFont typeface="Arial" panose="020B0604020202020204" pitchFamily="34" charset="0"/>
              <a:buChar char="•"/>
              <a:defRPr/>
            </a:pPr>
            <a:r>
              <a:rPr lang="es-ES" sz="1600" b="1" i="1" kern="0" dirty="0" err="1">
                <a:solidFill>
                  <a:srgbClr val="0000FF"/>
                </a:solidFill>
                <a:latin typeface="+mn-lt"/>
              </a:rPr>
              <a:t>Join</a:t>
            </a:r>
            <a:r>
              <a:rPr lang="es-ES" sz="1600" b="1" i="1" kern="0" dirty="0">
                <a:solidFill>
                  <a:srgbClr val="0000FF"/>
                </a:solidFill>
                <a:latin typeface="+mn-lt"/>
              </a:rPr>
              <a:t>-Point </a:t>
            </a:r>
            <a:r>
              <a:rPr lang="es-ES" sz="1600" b="1" i="1" kern="0" dirty="0" err="1">
                <a:solidFill>
                  <a:srgbClr val="0000FF"/>
                </a:solidFill>
                <a:latin typeface="+mn-lt"/>
              </a:rPr>
              <a:t>Shadows</a:t>
            </a:r>
            <a:r>
              <a:rPr lang="es-ES" sz="1600" kern="0" dirty="0">
                <a:solidFill>
                  <a:srgbClr val="0000FF"/>
                </a:solidFill>
                <a:latin typeface="+mn-lt"/>
              </a:rPr>
              <a:t> (Sombras de </a:t>
            </a:r>
            <a:r>
              <a:rPr lang="es-ES" sz="1600" kern="0" dirty="0" err="1">
                <a:solidFill>
                  <a:srgbClr val="0000FF"/>
                </a:solidFill>
                <a:latin typeface="+mn-lt"/>
              </a:rPr>
              <a:t>Join</a:t>
            </a:r>
            <a:r>
              <a:rPr lang="es-ES" sz="1600" kern="0" dirty="0">
                <a:solidFill>
                  <a:srgbClr val="0000FF"/>
                </a:solidFill>
                <a:latin typeface="+mn-lt"/>
              </a:rPr>
              <a:t> </a:t>
            </a:r>
            <a:r>
              <a:rPr lang="es-ES" sz="1600" kern="0" dirty="0" err="1">
                <a:solidFill>
                  <a:srgbClr val="0000FF"/>
                </a:solidFill>
                <a:latin typeface="+mn-lt"/>
              </a:rPr>
              <a:t>Points</a:t>
            </a:r>
            <a:r>
              <a:rPr lang="es-ES" sz="1600" kern="0" dirty="0">
                <a:solidFill>
                  <a:srgbClr val="0000FF"/>
                </a:solidFill>
                <a:latin typeface="+mn-lt"/>
              </a:rPr>
              <a:t>): </a:t>
            </a:r>
            <a:r>
              <a:rPr lang="es-ES" sz="1600" kern="0" dirty="0">
                <a:latin typeface="+mn-lt"/>
              </a:rPr>
              <a:t>Son las ubicaciones del código fuente que originan un </a:t>
            </a:r>
            <a:r>
              <a:rPr lang="es-ES" sz="1600" i="1" kern="0" dirty="0" err="1">
                <a:latin typeface="+mn-lt"/>
              </a:rPr>
              <a:t>join</a:t>
            </a:r>
            <a:r>
              <a:rPr lang="es-ES" sz="1600" i="1" kern="0" dirty="0">
                <a:latin typeface="+mn-lt"/>
              </a:rPr>
              <a:t> </a:t>
            </a:r>
            <a:r>
              <a:rPr lang="es-ES" sz="1600" i="1" kern="0" dirty="0" err="1">
                <a:latin typeface="+mn-lt"/>
              </a:rPr>
              <a:t>point</a:t>
            </a:r>
            <a:r>
              <a:rPr lang="es-ES" sz="1600" kern="0" dirty="0">
                <a:latin typeface="+mn-lt"/>
              </a:rPr>
              <a:t>. Es decir, son las declaraciones de métodos o las sentencias que hacen referencia a </a:t>
            </a:r>
            <a:r>
              <a:rPr lang="es-ES" sz="1600" i="1" kern="0" dirty="0" err="1">
                <a:latin typeface="+mn-lt"/>
              </a:rPr>
              <a:t>join</a:t>
            </a:r>
            <a:r>
              <a:rPr lang="es-ES" sz="1600" i="1" kern="0" dirty="0">
                <a:latin typeface="+mn-lt"/>
              </a:rPr>
              <a:t> </a:t>
            </a:r>
            <a:r>
              <a:rPr lang="es-ES" sz="1600" i="1" kern="0" dirty="0" err="1">
                <a:latin typeface="+mn-lt"/>
              </a:rPr>
              <a:t>points</a:t>
            </a:r>
            <a:r>
              <a:rPr lang="es-ES" sz="1600" kern="0" dirty="0">
                <a:latin typeface="+mn-lt"/>
              </a:rPr>
              <a:t>.</a:t>
            </a:r>
          </a:p>
          <a:p>
            <a:pPr marL="285750" indent="-285750" algn="just">
              <a:buFont typeface="Arial" panose="020B0604020202020204" pitchFamily="34" charset="0"/>
              <a:buChar char="•"/>
              <a:defRPr/>
            </a:pPr>
            <a:r>
              <a:rPr lang="es-ES" sz="1600" b="1" i="1" kern="0" dirty="0" err="1">
                <a:solidFill>
                  <a:srgbClr val="0000FF"/>
                </a:solidFill>
                <a:latin typeface="+mn-lt"/>
              </a:rPr>
              <a:t>Pointcuts</a:t>
            </a:r>
            <a:r>
              <a:rPr lang="es-ES" sz="1600" b="1" i="1" kern="0" dirty="0">
                <a:solidFill>
                  <a:srgbClr val="0000FF"/>
                </a:solidFill>
                <a:latin typeface="+mn-lt"/>
              </a:rPr>
              <a:t>: </a:t>
            </a:r>
            <a:r>
              <a:rPr lang="es-ES" sz="1600" kern="0" dirty="0">
                <a:latin typeface="+mn-lt"/>
              </a:rPr>
              <a:t>Es una especificación declarativa que define cuáles </a:t>
            </a:r>
            <a:r>
              <a:rPr lang="es-ES" sz="1600" i="1" kern="0" dirty="0" err="1">
                <a:latin typeface="+mn-lt"/>
              </a:rPr>
              <a:t>join</a:t>
            </a:r>
            <a:r>
              <a:rPr lang="es-ES" sz="1600" i="1" kern="0" dirty="0">
                <a:latin typeface="+mn-lt"/>
              </a:rPr>
              <a:t> </a:t>
            </a:r>
            <a:r>
              <a:rPr lang="es-ES" sz="1600" i="1" kern="0" dirty="0" err="1">
                <a:latin typeface="+mn-lt"/>
              </a:rPr>
              <a:t>points</a:t>
            </a:r>
            <a:r>
              <a:rPr lang="es-ES" sz="1600" i="1" kern="0" dirty="0">
                <a:latin typeface="+mn-lt"/>
              </a:rPr>
              <a:t> </a:t>
            </a:r>
            <a:r>
              <a:rPr lang="es-ES" sz="1600" kern="0" dirty="0">
                <a:latin typeface="+mn-lt"/>
              </a:rPr>
              <a:t>son de interés para un aspecto determinado. Los </a:t>
            </a:r>
            <a:r>
              <a:rPr lang="es-ES" sz="1600" i="1" kern="0" dirty="0" err="1">
                <a:latin typeface="+mn-lt"/>
              </a:rPr>
              <a:t>pointcuts</a:t>
            </a:r>
            <a:r>
              <a:rPr lang="es-ES" sz="1600" kern="0" dirty="0">
                <a:latin typeface="+mn-lt"/>
              </a:rPr>
              <a:t> actúan como filtros que seleccionan los </a:t>
            </a:r>
            <a:r>
              <a:rPr lang="es-ES" sz="1600" i="1" kern="0" dirty="0" err="1">
                <a:latin typeface="+mn-lt"/>
              </a:rPr>
              <a:t>join</a:t>
            </a:r>
            <a:r>
              <a:rPr lang="es-ES" sz="1600" i="1" kern="0" dirty="0">
                <a:latin typeface="+mn-lt"/>
              </a:rPr>
              <a:t> </a:t>
            </a:r>
            <a:r>
              <a:rPr lang="es-ES" sz="1600" i="1" kern="0" dirty="0" err="1">
                <a:latin typeface="+mn-lt"/>
              </a:rPr>
              <a:t>points</a:t>
            </a:r>
            <a:r>
              <a:rPr lang="es-ES" sz="1600" i="1" kern="0" dirty="0">
                <a:latin typeface="+mn-lt"/>
              </a:rPr>
              <a:t> </a:t>
            </a:r>
            <a:r>
              <a:rPr lang="es-ES" sz="1600" kern="0" dirty="0">
                <a:latin typeface="+mn-lt"/>
              </a:rPr>
              <a:t>que deben ser afectados por el aspecto.</a:t>
            </a:r>
          </a:p>
          <a:p>
            <a:pPr marL="285750" indent="-285750" algn="just">
              <a:buFont typeface="Arial" panose="020B0604020202020204" pitchFamily="34" charset="0"/>
              <a:buChar char="•"/>
              <a:defRPr/>
            </a:pPr>
            <a:r>
              <a:rPr lang="es-ES" sz="1600" b="1" i="1" kern="0" dirty="0" err="1">
                <a:solidFill>
                  <a:srgbClr val="0000FF"/>
                </a:solidFill>
                <a:latin typeface="+mn-lt"/>
              </a:rPr>
              <a:t>Quantification</a:t>
            </a:r>
            <a:r>
              <a:rPr lang="es-ES" sz="1600" kern="0" dirty="0">
                <a:solidFill>
                  <a:srgbClr val="0000FF"/>
                </a:solidFill>
                <a:latin typeface="+mn-lt"/>
              </a:rPr>
              <a:t> (Cuantificación): </a:t>
            </a:r>
            <a:r>
              <a:rPr lang="es-ES" sz="1600" kern="0" dirty="0">
                <a:latin typeface="+mn-lt"/>
              </a:rPr>
              <a:t>Proceso de seleccionar múltiples </a:t>
            </a:r>
            <a:r>
              <a:rPr lang="es-ES" sz="1600" i="1" kern="0" dirty="0" err="1">
                <a:latin typeface="+mn-lt"/>
              </a:rPr>
              <a:t>join</a:t>
            </a:r>
            <a:r>
              <a:rPr lang="es-ES" sz="1600" i="1" kern="0" dirty="0">
                <a:latin typeface="+mn-lt"/>
              </a:rPr>
              <a:t> </a:t>
            </a:r>
            <a:r>
              <a:rPr lang="es-ES" sz="1600" i="1" kern="0" dirty="0" err="1">
                <a:latin typeface="+mn-lt"/>
              </a:rPr>
              <a:t>points</a:t>
            </a:r>
            <a:r>
              <a:rPr lang="es-ES" sz="1600" i="1" kern="0" dirty="0">
                <a:latin typeface="+mn-lt"/>
              </a:rPr>
              <a:t> </a:t>
            </a:r>
            <a:r>
              <a:rPr lang="es-ES" sz="1600" kern="0" dirty="0">
                <a:latin typeface="+mn-lt"/>
              </a:rPr>
              <a:t>basados en una especificación declarativa. Permite que un aspecto actúe sobre varios </a:t>
            </a:r>
            <a:r>
              <a:rPr lang="es-ES" sz="1600" i="1" kern="0" dirty="0" err="1">
                <a:latin typeface="+mn-lt"/>
              </a:rPr>
              <a:t>join</a:t>
            </a:r>
            <a:r>
              <a:rPr lang="es-ES" sz="1600" i="1" kern="0" dirty="0">
                <a:latin typeface="+mn-lt"/>
              </a:rPr>
              <a:t> </a:t>
            </a:r>
            <a:r>
              <a:rPr lang="es-ES" sz="1600" i="1" kern="0" dirty="0" err="1">
                <a:latin typeface="+mn-lt"/>
              </a:rPr>
              <a:t>points</a:t>
            </a:r>
            <a:r>
              <a:rPr lang="es-ES" sz="1600" i="1" kern="0" dirty="0">
                <a:latin typeface="+mn-lt"/>
              </a:rPr>
              <a:t> </a:t>
            </a:r>
            <a:r>
              <a:rPr lang="es-ES" sz="1600" kern="0" dirty="0">
                <a:latin typeface="+mn-lt"/>
              </a:rPr>
              <a:t>en diferentes ubicaciones del código.</a:t>
            </a:r>
          </a:p>
        </p:txBody>
      </p:sp>
    </p:spTree>
    <p:extLst>
      <p:ext uri="{BB962C8B-B14F-4D97-AF65-F5344CB8AC3E}">
        <p14:creationId xmlns:p14="http://schemas.microsoft.com/office/powerpoint/2010/main" val="3993595213"/>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Conceptos básicos de AOP</a:t>
            </a:r>
          </a:p>
        </p:txBody>
      </p:sp>
      <p:sp>
        <p:nvSpPr>
          <p:cNvPr id="12" name="CuadroTexto 11">
            <a:extLst>
              <a:ext uri="{FF2B5EF4-FFF2-40B4-BE49-F238E27FC236}">
                <a16:creationId xmlns:a16="http://schemas.microsoft.com/office/drawing/2014/main" id="{57AAD7E8-89C7-4A2C-BCF0-AA75C31F7CB2}"/>
              </a:ext>
            </a:extLst>
          </p:cNvPr>
          <p:cNvSpPr txBox="1"/>
          <p:nvPr/>
        </p:nvSpPr>
        <p:spPr>
          <a:xfrm>
            <a:off x="0" y="1152238"/>
            <a:ext cx="9144000" cy="1323439"/>
          </a:xfrm>
          <a:prstGeom prst="rect">
            <a:avLst/>
          </a:prstGeom>
          <a:noFill/>
        </p:spPr>
        <p:txBody>
          <a:bodyPr wrap="square">
            <a:spAutoFit/>
          </a:bodyPr>
          <a:lstStyle/>
          <a:p>
            <a:pPr marL="285750" indent="-285750" algn="just">
              <a:buFont typeface="Arial" panose="020B0604020202020204" pitchFamily="34" charset="0"/>
              <a:buChar char="•"/>
              <a:defRPr/>
            </a:pPr>
            <a:r>
              <a:rPr lang="es-ES" sz="1600" b="1" i="1" kern="0" dirty="0" err="1">
                <a:solidFill>
                  <a:srgbClr val="0000FF"/>
                </a:solidFill>
                <a:latin typeface="+mn-lt"/>
              </a:rPr>
              <a:t>Advice</a:t>
            </a:r>
            <a:r>
              <a:rPr lang="es-ES" sz="1600" b="1" i="1" kern="0" dirty="0">
                <a:solidFill>
                  <a:srgbClr val="0000FF"/>
                </a:solidFill>
                <a:latin typeface="+mn-lt"/>
              </a:rPr>
              <a:t>: </a:t>
            </a:r>
            <a:r>
              <a:rPr lang="es-ES" sz="1600" kern="0" dirty="0">
                <a:latin typeface="+mn-lt"/>
              </a:rPr>
              <a:t>Fragmento de código que se ejecuta en </a:t>
            </a:r>
            <a:r>
              <a:rPr lang="es-ES" sz="1600" i="1" kern="0" dirty="0">
                <a:latin typeface="+mn-lt"/>
              </a:rPr>
              <a:t>los </a:t>
            </a:r>
            <a:r>
              <a:rPr lang="es-ES" sz="1600" i="1" kern="0" dirty="0" err="1">
                <a:latin typeface="+mn-lt"/>
              </a:rPr>
              <a:t>join</a:t>
            </a:r>
            <a:r>
              <a:rPr lang="es-ES" sz="1600" i="1" kern="0" dirty="0">
                <a:latin typeface="+mn-lt"/>
              </a:rPr>
              <a:t> </a:t>
            </a:r>
            <a:r>
              <a:rPr lang="es-ES" sz="1600" i="1" kern="0" dirty="0" err="1">
                <a:latin typeface="+mn-lt"/>
              </a:rPr>
              <a:t>points</a:t>
            </a:r>
            <a:r>
              <a:rPr lang="es-ES" sz="1600" i="1" kern="0" dirty="0">
                <a:latin typeface="+mn-lt"/>
              </a:rPr>
              <a:t> </a:t>
            </a:r>
            <a:r>
              <a:rPr lang="es-ES" sz="1600" kern="0" dirty="0">
                <a:latin typeface="+mn-lt"/>
              </a:rPr>
              <a:t>seleccionados por un </a:t>
            </a:r>
            <a:r>
              <a:rPr lang="es-ES" sz="1600" i="1" kern="0" dirty="0" err="1">
                <a:latin typeface="+mn-lt"/>
              </a:rPr>
              <a:t>pointcut</a:t>
            </a:r>
            <a:r>
              <a:rPr lang="es-ES" sz="1600" kern="0" dirty="0">
                <a:latin typeface="+mn-lt"/>
              </a:rPr>
              <a:t>. Un </a:t>
            </a:r>
            <a:r>
              <a:rPr lang="es-ES" sz="1600" i="1" kern="0" dirty="0" err="1">
                <a:latin typeface="+mn-lt"/>
              </a:rPr>
              <a:t>advice</a:t>
            </a:r>
            <a:r>
              <a:rPr lang="es-ES" sz="1600" kern="0" dirty="0">
                <a:latin typeface="+mn-lt"/>
              </a:rPr>
              <a:t> puede ejecutarse antes, después o alrededor de la ejecución de un </a:t>
            </a:r>
            <a:r>
              <a:rPr lang="es-ES" sz="1600" i="1" kern="0" dirty="0" err="1">
                <a:latin typeface="+mn-lt"/>
              </a:rPr>
              <a:t>join</a:t>
            </a:r>
            <a:r>
              <a:rPr lang="es-ES" sz="1600" i="1" kern="0" dirty="0">
                <a:latin typeface="+mn-lt"/>
              </a:rPr>
              <a:t> </a:t>
            </a:r>
            <a:r>
              <a:rPr lang="es-ES" sz="1600" i="1" kern="0" dirty="0" err="1">
                <a:latin typeface="+mn-lt"/>
              </a:rPr>
              <a:t>point</a:t>
            </a:r>
            <a:r>
              <a:rPr lang="es-ES" sz="1600" i="1" kern="0" dirty="0">
                <a:latin typeface="+mn-lt"/>
              </a:rPr>
              <a:t> </a:t>
            </a:r>
            <a:r>
              <a:rPr lang="es-ES" sz="1600" kern="0" dirty="0">
                <a:latin typeface="+mn-lt"/>
              </a:rPr>
              <a:t>determinado.</a:t>
            </a:r>
          </a:p>
          <a:p>
            <a:pPr marL="742950" lvl="1" indent="-285750" algn="just">
              <a:buFont typeface="Courier New" panose="02070309020205020404" pitchFamily="49" charset="0"/>
              <a:buChar char="o"/>
              <a:defRPr/>
            </a:pPr>
            <a:r>
              <a:rPr lang="es-ES" sz="1600" i="1" kern="0" dirty="0" err="1">
                <a:solidFill>
                  <a:srgbClr val="0000FF"/>
                </a:solidFill>
                <a:latin typeface="+mn-lt"/>
              </a:rPr>
              <a:t>Before</a:t>
            </a:r>
            <a:r>
              <a:rPr lang="es-ES" sz="1600" i="1" kern="0" dirty="0">
                <a:solidFill>
                  <a:srgbClr val="0000FF"/>
                </a:solidFill>
                <a:latin typeface="+mn-lt"/>
              </a:rPr>
              <a:t> </a:t>
            </a:r>
            <a:r>
              <a:rPr lang="es-ES" sz="1600" i="1" kern="0" dirty="0" err="1">
                <a:solidFill>
                  <a:srgbClr val="0000FF"/>
                </a:solidFill>
                <a:latin typeface="+mn-lt"/>
              </a:rPr>
              <a:t>advice</a:t>
            </a:r>
            <a:r>
              <a:rPr lang="es-ES" sz="1600" i="1" kern="0" dirty="0">
                <a:solidFill>
                  <a:srgbClr val="0000FF"/>
                </a:solidFill>
                <a:latin typeface="+mn-lt"/>
              </a:rPr>
              <a:t>:</a:t>
            </a:r>
            <a:r>
              <a:rPr lang="es-ES" sz="1600" kern="0" dirty="0">
                <a:solidFill>
                  <a:srgbClr val="0000FF"/>
                </a:solidFill>
                <a:latin typeface="+mn-lt"/>
              </a:rPr>
              <a:t> </a:t>
            </a:r>
            <a:r>
              <a:rPr lang="es-ES" sz="1600" kern="0" dirty="0">
                <a:latin typeface="+mn-lt"/>
              </a:rPr>
              <a:t>Se ejecuta antes del </a:t>
            </a:r>
            <a:r>
              <a:rPr lang="es-ES" sz="1600" i="1" kern="0" dirty="0" err="1">
                <a:latin typeface="+mn-lt"/>
              </a:rPr>
              <a:t>join</a:t>
            </a:r>
            <a:r>
              <a:rPr lang="es-ES" sz="1600" i="1" kern="0" dirty="0">
                <a:latin typeface="+mn-lt"/>
              </a:rPr>
              <a:t> </a:t>
            </a:r>
            <a:r>
              <a:rPr lang="es-ES" sz="1600" i="1" kern="0" dirty="0" err="1">
                <a:latin typeface="+mn-lt"/>
              </a:rPr>
              <a:t>point</a:t>
            </a:r>
            <a:r>
              <a:rPr lang="es-ES" sz="1600" kern="0" dirty="0">
                <a:latin typeface="+mn-lt"/>
              </a:rPr>
              <a:t>.</a:t>
            </a:r>
          </a:p>
          <a:p>
            <a:pPr marL="742950" lvl="1" indent="-285750" algn="just">
              <a:buFont typeface="Courier New" panose="02070309020205020404" pitchFamily="49" charset="0"/>
              <a:buChar char="o"/>
              <a:defRPr/>
            </a:pPr>
            <a:r>
              <a:rPr lang="es-ES" sz="1600" i="1" kern="0" dirty="0">
                <a:solidFill>
                  <a:srgbClr val="0000FF"/>
                </a:solidFill>
                <a:latin typeface="+mn-lt"/>
              </a:rPr>
              <a:t>After </a:t>
            </a:r>
            <a:r>
              <a:rPr lang="es-ES" sz="1600" i="1" kern="0" dirty="0" err="1">
                <a:solidFill>
                  <a:srgbClr val="0000FF"/>
                </a:solidFill>
                <a:latin typeface="+mn-lt"/>
              </a:rPr>
              <a:t>advice</a:t>
            </a:r>
            <a:r>
              <a:rPr lang="es-ES" sz="1600" i="1" kern="0" dirty="0">
                <a:solidFill>
                  <a:srgbClr val="0000FF"/>
                </a:solidFill>
                <a:latin typeface="+mn-lt"/>
              </a:rPr>
              <a:t>: </a:t>
            </a:r>
            <a:r>
              <a:rPr lang="es-ES" sz="1600" kern="0" dirty="0">
                <a:latin typeface="+mn-lt"/>
              </a:rPr>
              <a:t>Se ejecuta después del </a:t>
            </a:r>
            <a:r>
              <a:rPr lang="es-ES" sz="1600" i="1" kern="0" dirty="0" err="1">
                <a:latin typeface="+mn-lt"/>
              </a:rPr>
              <a:t>join</a:t>
            </a:r>
            <a:r>
              <a:rPr lang="es-ES" sz="1600" i="1" kern="0" dirty="0">
                <a:latin typeface="+mn-lt"/>
              </a:rPr>
              <a:t> </a:t>
            </a:r>
            <a:r>
              <a:rPr lang="es-ES" sz="1600" i="1" kern="0" dirty="0" err="1">
                <a:latin typeface="+mn-lt"/>
              </a:rPr>
              <a:t>point</a:t>
            </a:r>
            <a:r>
              <a:rPr lang="es-ES" sz="1600" kern="0" dirty="0">
                <a:latin typeface="+mn-lt"/>
              </a:rPr>
              <a:t>.</a:t>
            </a:r>
          </a:p>
          <a:p>
            <a:pPr marL="742950" lvl="1" indent="-285750" algn="just">
              <a:buFont typeface="Courier New" panose="02070309020205020404" pitchFamily="49" charset="0"/>
              <a:buChar char="o"/>
              <a:defRPr/>
            </a:pPr>
            <a:r>
              <a:rPr lang="es-ES" sz="1600" i="1" kern="0" dirty="0" err="1">
                <a:solidFill>
                  <a:srgbClr val="0000FF"/>
                </a:solidFill>
                <a:latin typeface="+mn-lt"/>
              </a:rPr>
              <a:t>Around</a:t>
            </a:r>
            <a:r>
              <a:rPr lang="es-ES" sz="1600" i="1" kern="0" dirty="0">
                <a:solidFill>
                  <a:srgbClr val="0000FF"/>
                </a:solidFill>
                <a:latin typeface="+mn-lt"/>
              </a:rPr>
              <a:t> </a:t>
            </a:r>
            <a:r>
              <a:rPr lang="es-ES" sz="1600" i="1" kern="0" dirty="0" err="1">
                <a:solidFill>
                  <a:srgbClr val="0000FF"/>
                </a:solidFill>
                <a:latin typeface="+mn-lt"/>
              </a:rPr>
              <a:t>advice</a:t>
            </a:r>
            <a:r>
              <a:rPr lang="es-ES" sz="1600" i="1" kern="0" dirty="0">
                <a:solidFill>
                  <a:srgbClr val="0000FF"/>
                </a:solidFill>
                <a:latin typeface="+mn-lt"/>
              </a:rPr>
              <a:t>: </a:t>
            </a:r>
            <a:r>
              <a:rPr lang="es-ES" sz="1600" kern="0" dirty="0">
                <a:latin typeface="+mn-lt"/>
              </a:rPr>
              <a:t>Se ejecuta antes y después del </a:t>
            </a:r>
            <a:r>
              <a:rPr lang="es-ES" sz="1600" i="1" kern="0" dirty="0" err="1">
                <a:latin typeface="+mn-lt"/>
              </a:rPr>
              <a:t>join</a:t>
            </a:r>
            <a:r>
              <a:rPr lang="es-ES" sz="1600" i="1" kern="0" dirty="0">
                <a:latin typeface="+mn-lt"/>
              </a:rPr>
              <a:t> </a:t>
            </a:r>
            <a:r>
              <a:rPr lang="es-ES" sz="1600" i="1" kern="0" dirty="0" err="1">
                <a:latin typeface="+mn-lt"/>
              </a:rPr>
              <a:t>point</a:t>
            </a:r>
            <a:r>
              <a:rPr lang="es-ES" sz="1600" kern="0" dirty="0">
                <a:latin typeface="+mn-lt"/>
              </a:rPr>
              <a:t>, y puede reemplazar la ejecución original.</a:t>
            </a:r>
          </a:p>
        </p:txBody>
      </p:sp>
      <p:pic>
        <p:nvPicPr>
          <p:cNvPr id="4" name="Imagen 3">
            <a:extLst>
              <a:ext uri="{FF2B5EF4-FFF2-40B4-BE49-F238E27FC236}">
                <a16:creationId xmlns:a16="http://schemas.microsoft.com/office/drawing/2014/main" id="{ACDE6C13-1B32-45C1-AB4F-34ABE8498E86}"/>
              </a:ext>
            </a:extLst>
          </p:cNvPr>
          <p:cNvPicPr>
            <a:picLocks noChangeAspect="1"/>
          </p:cNvPicPr>
          <p:nvPr/>
        </p:nvPicPr>
        <p:blipFill>
          <a:blip r:embed="rId2"/>
          <a:stretch>
            <a:fillRect/>
          </a:stretch>
        </p:blipFill>
        <p:spPr>
          <a:xfrm>
            <a:off x="1043608" y="2636912"/>
            <a:ext cx="6696744" cy="3983544"/>
          </a:xfrm>
          <a:prstGeom prst="rect">
            <a:avLst/>
          </a:prstGeom>
        </p:spPr>
      </p:pic>
    </p:spTree>
    <p:extLst>
      <p:ext uri="{BB962C8B-B14F-4D97-AF65-F5344CB8AC3E}">
        <p14:creationId xmlns:p14="http://schemas.microsoft.com/office/powerpoint/2010/main" val="3921679299"/>
      </p:ext>
    </p:extLst>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Conceptos básicos de AOP (el lenguaje </a:t>
            </a:r>
            <a:r>
              <a:rPr lang="es-ES" altLang="es-ES" sz="2000" b="1" i="1" dirty="0" err="1">
                <a:solidFill>
                  <a:srgbClr val="0000FF"/>
                </a:solidFill>
                <a:latin typeface="+mn-lt"/>
              </a:rPr>
              <a:t>AspectJ</a:t>
            </a:r>
            <a:r>
              <a:rPr lang="es-ES" altLang="es-ES" sz="2000" b="1" dirty="0">
                <a:solidFill>
                  <a:srgbClr val="0000FF"/>
                </a:solidFill>
                <a:latin typeface="+mn-lt"/>
              </a:rPr>
              <a:t>)</a:t>
            </a:r>
          </a:p>
        </p:txBody>
      </p:sp>
      <p:sp>
        <p:nvSpPr>
          <p:cNvPr id="9" name="CuadroTexto 8">
            <a:extLst>
              <a:ext uri="{FF2B5EF4-FFF2-40B4-BE49-F238E27FC236}">
                <a16:creationId xmlns:a16="http://schemas.microsoft.com/office/drawing/2014/main" id="{DDB5BC03-AA65-4F12-9830-406060DA4DD2}"/>
              </a:ext>
            </a:extLst>
          </p:cNvPr>
          <p:cNvSpPr txBox="1"/>
          <p:nvPr/>
        </p:nvSpPr>
        <p:spPr>
          <a:xfrm>
            <a:off x="-21312" y="1164814"/>
            <a:ext cx="9144000" cy="5262979"/>
          </a:xfrm>
          <a:prstGeom prst="rect">
            <a:avLst/>
          </a:prstGeom>
          <a:noFill/>
        </p:spPr>
        <p:txBody>
          <a:bodyPr wrap="square">
            <a:spAutoFit/>
          </a:bodyPr>
          <a:lstStyle/>
          <a:p>
            <a:pPr algn="just">
              <a:defRPr/>
            </a:pPr>
            <a:r>
              <a:rPr lang="es-ES" sz="1600" kern="0" dirty="0" err="1">
                <a:solidFill>
                  <a:srgbClr val="0000FF"/>
                </a:solidFill>
                <a:latin typeface="+mn-lt"/>
              </a:rPr>
              <a:t>AspectJ</a:t>
            </a:r>
            <a:r>
              <a:rPr lang="es-ES" sz="1600" kern="0" dirty="0">
                <a:latin typeface="+mn-lt"/>
              </a:rPr>
              <a:t> es una extensión del lenguaje Java que introduce mecanismos para trabajar con AOP. En el contexto de </a:t>
            </a:r>
            <a:r>
              <a:rPr lang="es-ES" sz="1600" kern="0" dirty="0" err="1">
                <a:latin typeface="+mn-lt"/>
              </a:rPr>
              <a:t>AspectJ</a:t>
            </a:r>
            <a:r>
              <a:rPr lang="es-ES" sz="1600" kern="0" dirty="0">
                <a:latin typeface="+mn-lt"/>
              </a:rPr>
              <a:t>, un aspecto puede ser utilizado para agregar funcionalidades como el manejo de colores a un grafo, sin alterar directamente las clases del grafo. El aspecto define una interfaz, inyecta métodos y campos a las clases involucradas y aconseja la ejecución de métodos para modificar el comportamiento en los puntos de unión seleccionados.</a:t>
            </a: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marL="285750" indent="-285750" algn="just">
              <a:buFont typeface="Arial" panose="020B0604020202020204" pitchFamily="34" charset="0"/>
              <a:buChar char="•"/>
              <a:defRPr/>
            </a:pPr>
            <a:endParaRPr lang="es-ES" sz="1600" b="1" kern="0" dirty="0">
              <a:solidFill>
                <a:srgbClr val="0000FF"/>
              </a:solidFill>
              <a:latin typeface="+mn-lt"/>
            </a:endParaRPr>
          </a:p>
          <a:p>
            <a:pPr algn="just">
              <a:defRPr/>
            </a:pPr>
            <a:endParaRPr lang="es-ES" sz="1600" b="1" kern="0" dirty="0">
              <a:solidFill>
                <a:srgbClr val="0000FF"/>
              </a:solidFill>
              <a:latin typeface="+mn-lt"/>
            </a:endParaRPr>
          </a:p>
          <a:p>
            <a:pPr marL="285750" indent="-285750" algn="just">
              <a:buFont typeface="Arial" panose="020B0604020202020204" pitchFamily="34" charset="0"/>
              <a:buChar char="•"/>
              <a:defRPr/>
            </a:pPr>
            <a:r>
              <a:rPr lang="es-ES" sz="1600" b="1" kern="0" dirty="0" err="1">
                <a:solidFill>
                  <a:srgbClr val="0000FF"/>
                </a:solidFill>
                <a:latin typeface="+mn-lt"/>
              </a:rPr>
              <a:t>Inter-type</a:t>
            </a:r>
            <a:r>
              <a:rPr lang="es-ES" sz="1600" b="1" kern="0" dirty="0">
                <a:solidFill>
                  <a:srgbClr val="0000FF"/>
                </a:solidFill>
                <a:latin typeface="+mn-lt"/>
              </a:rPr>
              <a:t> </a:t>
            </a:r>
            <a:r>
              <a:rPr lang="es-ES" sz="1600" b="1" kern="0" dirty="0" err="1">
                <a:solidFill>
                  <a:srgbClr val="0000FF"/>
                </a:solidFill>
                <a:latin typeface="+mn-lt"/>
              </a:rPr>
              <a:t>Declarations</a:t>
            </a:r>
            <a:r>
              <a:rPr lang="es-ES" sz="1600" b="1" kern="0" dirty="0">
                <a:solidFill>
                  <a:srgbClr val="0000FF"/>
                </a:solidFill>
                <a:latin typeface="+mn-lt"/>
              </a:rPr>
              <a:t>: </a:t>
            </a:r>
            <a:r>
              <a:rPr lang="es-ES" sz="1600" kern="0" dirty="0">
                <a:latin typeface="+mn-lt"/>
              </a:rPr>
              <a:t>Permiten que un aspecto agregue métodos, campos o interfaces a clases existentes. Esto es útil para modificar el comportamiento de clases sin alterarlas directamente.</a:t>
            </a:r>
          </a:p>
        </p:txBody>
      </p:sp>
      <p:pic>
        <p:nvPicPr>
          <p:cNvPr id="13" name="Imagen 12">
            <a:extLst>
              <a:ext uri="{FF2B5EF4-FFF2-40B4-BE49-F238E27FC236}">
                <a16:creationId xmlns:a16="http://schemas.microsoft.com/office/drawing/2014/main" id="{4D9485AB-B250-4824-98E6-E95CD18E83B6}"/>
              </a:ext>
            </a:extLst>
          </p:cNvPr>
          <p:cNvPicPr>
            <a:picLocks noChangeAspect="1"/>
          </p:cNvPicPr>
          <p:nvPr/>
        </p:nvPicPr>
        <p:blipFill>
          <a:blip r:embed="rId2"/>
          <a:stretch>
            <a:fillRect/>
          </a:stretch>
        </p:blipFill>
        <p:spPr>
          <a:xfrm>
            <a:off x="646630" y="2413455"/>
            <a:ext cx="8162706" cy="3391809"/>
          </a:xfrm>
          <a:prstGeom prst="rect">
            <a:avLst/>
          </a:prstGeom>
        </p:spPr>
      </p:pic>
    </p:spTree>
    <p:extLst>
      <p:ext uri="{BB962C8B-B14F-4D97-AF65-F5344CB8AC3E}">
        <p14:creationId xmlns:p14="http://schemas.microsoft.com/office/powerpoint/2010/main" val="471006931"/>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Patrones de </a:t>
            </a:r>
            <a:r>
              <a:rPr lang="es-ES" altLang="es-ES" sz="2000" b="1" i="1" dirty="0" err="1">
                <a:solidFill>
                  <a:srgbClr val="0000FF"/>
                </a:solidFill>
                <a:latin typeface="+mn-lt"/>
              </a:rPr>
              <a:t>Pointcuts</a:t>
            </a:r>
            <a:r>
              <a:rPr lang="es-ES" altLang="es-ES" sz="2000" b="1" dirty="0">
                <a:solidFill>
                  <a:srgbClr val="0000FF"/>
                </a:solidFill>
                <a:latin typeface="+mn-lt"/>
              </a:rPr>
              <a:t> en </a:t>
            </a:r>
            <a:r>
              <a:rPr lang="es-ES" altLang="es-ES" sz="2000" b="1" i="1" dirty="0" err="1">
                <a:solidFill>
                  <a:srgbClr val="0000FF"/>
                </a:solidFill>
                <a:latin typeface="+mn-lt"/>
              </a:rPr>
              <a:t>AspectJ</a:t>
            </a:r>
            <a:endParaRPr lang="es-ES" altLang="es-ES" sz="2000" b="1" i="1" dirty="0">
              <a:solidFill>
                <a:srgbClr val="0000FF"/>
              </a:solidFill>
              <a:latin typeface="+mn-lt"/>
            </a:endParaRPr>
          </a:p>
        </p:txBody>
      </p:sp>
      <p:pic>
        <p:nvPicPr>
          <p:cNvPr id="4" name="Imagen 3">
            <a:extLst>
              <a:ext uri="{FF2B5EF4-FFF2-40B4-BE49-F238E27FC236}">
                <a16:creationId xmlns:a16="http://schemas.microsoft.com/office/drawing/2014/main" id="{6CDD1466-2BC9-4C6E-A504-B16FB80CDD5D}"/>
              </a:ext>
            </a:extLst>
          </p:cNvPr>
          <p:cNvPicPr>
            <a:picLocks noChangeAspect="1"/>
          </p:cNvPicPr>
          <p:nvPr/>
        </p:nvPicPr>
        <p:blipFill>
          <a:blip r:embed="rId2"/>
          <a:stretch>
            <a:fillRect/>
          </a:stretch>
        </p:blipFill>
        <p:spPr>
          <a:xfrm>
            <a:off x="827584" y="1163286"/>
            <a:ext cx="7200800" cy="5570430"/>
          </a:xfrm>
          <a:prstGeom prst="rect">
            <a:avLst/>
          </a:prstGeom>
        </p:spPr>
      </p:pic>
    </p:spTree>
    <p:extLst>
      <p:ext uri="{BB962C8B-B14F-4D97-AF65-F5344CB8AC3E}">
        <p14:creationId xmlns:p14="http://schemas.microsoft.com/office/powerpoint/2010/main" val="2237441707"/>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461665"/>
          </a:xfrm>
          <a:prstGeom prst="rect">
            <a:avLst/>
          </a:prstGeom>
          <a:noFill/>
        </p:spPr>
        <p:txBody>
          <a:bodyPr wrap="square">
            <a:spAutoFit/>
          </a:bodyPr>
          <a:lstStyle/>
          <a:p>
            <a:pPr algn="ctr">
              <a:defRPr/>
            </a:pPr>
            <a:r>
              <a:rPr lang="es-ES" altLang="es-ES" sz="2400" b="1" dirty="0">
                <a:solidFill>
                  <a:srgbClr val="0000FF"/>
                </a:solidFill>
                <a:latin typeface="+mn-lt"/>
              </a:rPr>
              <a:t>Clasificación de estrategias de implementación de la variabilidad</a:t>
            </a:r>
            <a:endParaRPr lang="es-ES" altLang="es-ES" sz="2400" dirty="0">
              <a:solidFill>
                <a:srgbClr val="0000FF"/>
              </a:solidFill>
              <a:latin typeface="+mn-lt"/>
            </a:endParaRPr>
          </a:p>
        </p:txBody>
      </p:sp>
      <p:pic>
        <p:nvPicPr>
          <p:cNvPr id="4" name="Imagen 3">
            <a:extLst>
              <a:ext uri="{FF2B5EF4-FFF2-40B4-BE49-F238E27FC236}">
                <a16:creationId xmlns:a16="http://schemas.microsoft.com/office/drawing/2014/main" id="{E22FD106-BB66-4573-A63E-6F9018D5A454}"/>
              </a:ext>
            </a:extLst>
          </p:cNvPr>
          <p:cNvPicPr>
            <a:picLocks noChangeAspect="1"/>
          </p:cNvPicPr>
          <p:nvPr/>
        </p:nvPicPr>
        <p:blipFill>
          <a:blip r:embed="rId2"/>
          <a:stretch>
            <a:fillRect/>
          </a:stretch>
        </p:blipFill>
        <p:spPr>
          <a:xfrm>
            <a:off x="630898" y="1369715"/>
            <a:ext cx="7882203" cy="5372397"/>
          </a:xfrm>
          <a:prstGeom prst="rect">
            <a:avLst/>
          </a:prstGeom>
        </p:spPr>
      </p:pic>
    </p:spTree>
    <p:extLst>
      <p:ext uri="{BB962C8B-B14F-4D97-AF65-F5344CB8AC3E}">
        <p14:creationId xmlns:p14="http://schemas.microsoft.com/office/powerpoint/2010/main" val="905447330"/>
      </p:ext>
    </p:extLst>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Conceptos básicos de AOP (el lenguaje </a:t>
            </a:r>
            <a:r>
              <a:rPr lang="es-ES" altLang="es-ES" sz="2000" b="1" i="1" dirty="0" err="1">
                <a:solidFill>
                  <a:srgbClr val="0000FF"/>
                </a:solidFill>
                <a:latin typeface="+mn-lt"/>
              </a:rPr>
              <a:t>AspectJ</a:t>
            </a:r>
            <a:r>
              <a:rPr lang="es-ES" altLang="es-ES" sz="2000" b="1" dirty="0">
                <a:solidFill>
                  <a:srgbClr val="0000FF"/>
                </a:solidFill>
                <a:latin typeface="+mn-lt"/>
              </a:rPr>
              <a:t>)</a:t>
            </a:r>
          </a:p>
        </p:txBody>
      </p:sp>
      <p:sp>
        <p:nvSpPr>
          <p:cNvPr id="9" name="CuadroTexto 8">
            <a:extLst>
              <a:ext uri="{FF2B5EF4-FFF2-40B4-BE49-F238E27FC236}">
                <a16:creationId xmlns:a16="http://schemas.microsoft.com/office/drawing/2014/main" id="{DDB5BC03-AA65-4F12-9830-406060DA4DD2}"/>
              </a:ext>
            </a:extLst>
          </p:cNvPr>
          <p:cNvSpPr txBox="1"/>
          <p:nvPr/>
        </p:nvSpPr>
        <p:spPr>
          <a:xfrm>
            <a:off x="-21312" y="1164814"/>
            <a:ext cx="9144000" cy="584775"/>
          </a:xfrm>
          <a:prstGeom prst="rect">
            <a:avLst/>
          </a:prstGeom>
          <a:noFill/>
        </p:spPr>
        <p:txBody>
          <a:bodyPr wrap="square">
            <a:spAutoFit/>
          </a:bodyPr>
          <a:lstStyle/>
          <a:p>
            <a:pPr marL="285750" indent="-285750" algn="just">
              <a:buFont typeface="Arial" panose="020B0604020202020204" pitchFamily="34" charset="0"/>
              <a:buChar char="•"/>
              <a:defRPr/>
            </a:pPr>
            <a:r>
              <a:rPr lang="es-ES" sz="1600" b="1" kern="0" dirty="0" err="1">
                <a:solidFill>
                  <a:srgbClr val="0000FF"/>
                </a:solidFill>
                <a:latin typeface="+mn-lt"/>
              </a:rPr>
              <a:t>Inter-type</a:t>
            </a:r>
            <a:r>
              <a:rPr lang="es-ES" sz="1600" b="1" kern="0" dirty="0">
                <a:solidFill>
                  <a:srgbClr val="0000FF"/>
                </a:solidFill>
                <a:latin typeface="+mn-lt"/>
              </a:rPr>
              <a:t> </a:t>
            </a:r>
            <a:r>
              <a:rPr lang="es-ES" sz="1600" b="1" kern="0" dirty="0" err="1">
                <a:solidFill>
                  <a:srgbClr val="0000FF"/>
                </a:solidFill>
                <a:latin typeface="+mn-lt"/>
              </a:rPr>
              <a:t>Declarations</a:t>
            </a:r>
            <a:r>
              <a:rPr lang="es-ES" sz="1600" b="1" kern="0" dirty="0">
                <a:solidFill>
                  <a:srgbClr val="0000FF"/>
                </a:solidFill>
                <a:latin typeface="+mn-lt"/>
              </a:rPr>
              <a:t>: </a:t>
            </a:r>
            <a:r>
              <a:rPr lang="es-ES" sz="1600" kern="0" dirty="0">
                <a:latin typeface="+mn-lt"/>
              </a:rPr>
              <a:t>Permiten que un aspecto agregue métodos, campos o interfaces a clases existentes. Esto es útil para modificar el comportamiento de clases sin alterarlas directamente.</a:t>
            </a:r>
          </a:p>
        </p:txBody>
      </p:sp>
      <p:pic>
        <p:nvPicPr>
          <p:cNvPr id="6" name="Imagen 5">
            <a:extLst>
              <a:ext uri="{FF2B5EF4-FFF2-40B4-BE49-F238E27FC236}">
                <a16:creationId xmlns:a16="http://schemas.microsoft.com/office/drawing/2014/main" id="{5C8DE23B-5FC6-4571-BD90-71184464AF71}"/>
              </a:ext>
            </a:extLst>
          </p:cNvPr>
          <p:cNvPicPr>
            <a:picLocks noChangeAspect="1"/>
          </p:cNvPicPr>
          <p:nvPr/>
        </p:nvPicPr>
        <p:blipFill>
          <a:blip r:embed="rId2"/>
          <a:stretch>
            <a:fillRect/>
          </a:stretch>
        </p:blipFill>
        <p:spPr>
          <a:xfrm>
            <a:off x="1187624" y="1759501"/>
            <a:ext cx="5696745" cy="2514951"/>
          </a:xfrm>
          <a:prstGeom prst="rect">
            <a:avLst/>
          </a:prstGeom>
        </p:spPr>
      </p:pic>
      <p:pic>
        <p:nvPicPr>
          <p:cNvPr id="7" name="Imagen 6">
            <a:extLst>
              <a:ext uri="{FF2B5EF4-FFF2-40B4-BE49-F238E27FC236}">
                <a16:creationId xmlns:a16="http://schemas.microsoft.com/office/drawing/2014/main" id="{F9C1018E-10EC-4857-A973-18E50D578501}"/>
              </a:ext>
            </a:extLst>
          </p:cNvPr>
          <p:cNvPicPr>
            <a:picLocks noChangeAspect="1"/>
          </p:cNvPicPr>
          <p:nvPr/>
        </p:nvPicPr>
        <p:blipFill>
          <a:blip r:embed="rId3"/>
          <a:stretch>
            <a:fillRect/>
          </a:stretch>
        </p:blipFill>
        <p:spPr>
          <a:xfrm>
            <a:off x="899592" y="4224457"/>
            <a:ext cx="6765590" cy="2413531"/>
          </a:xfrm>
          <a:prstGeom prst="rect">
            <a:avLst/>
          </a:prstGeom>
        </p:spPr>
      </p:pic>
    </p:spTree>
    <p:extLst>
      <p:ext uri="{BB962C8B-B14F-4D97-AF65-F5344CB8AC3E}">
        <p14:creationId xmlns:p14="http://schemas.microsoft.com/office/powerpoint/2010/main" val="1472714549"/>
      </p:ext>
    </p:extLst>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Conceptos básicos de AOP (Composición de aspectos)</a:t>
            </a:r>
          </a:p>
        </p:txBody>
      </p:sp>
      <p:sp>
        <p:nvSpPr>
          <p:cNvPr id="9" name="CuadroTexto 8">
            <a:extLst>
              <a:ext uri="{FF2B5EF4-FFF2-40B4-BE49-F238E27FC236}">
                <a16:creationId xmlns:a16="http://schemas.microsoft.com/office/drawing/2014/main" id="{DDB5BC03-AA65-4F12-9830-406060DA4DD2}"/>
              </a:ext>
            </a:extLst>
          </p:cNvPr>
          <p:cNvSpPr txBox="1"/>
          <p:nvPr/>
        </p:nvSpPr>
        <p:spPr>
          <a:xfrm>
            <a:off x="-21312" y="1164814"/>
            <a:ext cx="9144000" cy="830997"/>
          </a:xfrm>
          <a:prstGeom prst="rect">
            <a:avLst/>
          </a:prstGeom>
          <a:noFill/>
        </p:spPr>
        <p:txBody>
          <a:bodyPr wrap="square">
            <a:spAutoFit/>
          </a:bodyPr>
          <a:lstStyle/>
          <a:p>
            <a:pPr marL="285750" indent="-285750" algn="just">
              <a:buFont typeface="Arial" panose="020B0604020202020204" pitchFamily="34" charset="0"/>
              <a:buChar char="•"/>
              <a:defRPr/>
            </a:pPr>
            <a:r>
              <a:rPr lang="es-ES" sz="1600" b="1" i="1" kern="0" dirty="0">
                <a:solidFill>
                  <a:srgbClr val="0000FF"/>
                </a:solidFill>
                <a:latin typeface="+mn-lt"/>
              </a:rPr>
              <a:t>Weaver</a:t>
            </a:r>
            <a:r>
              <a:rPr lang="es-ES" sz="1600" kern="0" dirty="0">
                <a:solidFill>
                  <a:srgbClr val="0000FF"/>
                </a:solidFill>
                <a:latin typeface="+mn-lt"/>
              </a:rPr>
              <a:t> (Tejedor de Aspectos):</a:t>
            </a:r>
            <a:r>
              <a:rPr lang="es-ES" sz="1600" kern="0" dirty="0">
                <a:latin typeface="+mn-lt"/>
              </a:rPr>
              <a:t> El </a:t>
            </a:r>
            <a:r>
              <a:rPr lang="es-ES" sz="1600" i="1" kern="0" dirty="0" err="1">
                <a:solidFill>
                  <a:srgbClr val="0000FF"/>
                </a:solidFill>
                <a:latin typeface="+mn-lt"/>
              </a:rPr>
              <a:t>aspect</a:t>
            </a:r>
            <a:r>
              <a:rPr lang="es-ES" sz="1600" i="1" kern="0" dirty="0">
                <a:solidFill>
                  <a:srgbClr val="0000FF"/>
                </a:solidFill>
                <a:latin typeface="+mn-lt"/>
              </a:rPr>
              <a:t> </a:t>
            </a:r>
            <a:r>
              <a:rPr lang="es-ES" sz="1600" i="1" kern="0" dirty="0" err="1">
                <a:solidFill>
                  <a:srgbClr val="0000FF"/>
                </a:solidFill>
                <a:latin typeface="+mn-lt"/>
              </a:rPr>
              <a:t>weaver</a:t>
            </a:r>
            <a:r>
              <a:rPr lang="es-ES" sz="1600" i="1" kern="0" dirty="0">
                <a:solidFill>
                  <a:srgbClr val="0000FF"/>
                </a:solidFill>
                <a:latin typeface="+mn-lt"/>
              </a:rPr>
              <a:t> </a:t>
            </a:r>
            <a:r>
              <a:rPr lang="es-ES" sz="1600" kern="0" dirty="0">
                <a:latin typeface="+mn-lt"/>
              </a:rPr>
              <a:t>es la herramienta encargada de integrar el código de los aspectos en el programa base, creando un programa ejecutable. La combinación de los aspectos con el programa base se denomina </a:t>
            </a:r>
            <a:r>
              <a:rPr lang="es-ES" sz="1600" i="1" kern="0" dirty="0" err="1">
                <a:solidFill>
                  <a:srgbClr val="0000FF"/>
                </a:solidFill>
                <a:latin typeface="+mn-lt"/>
              </a:rPr>
              <a:t>weaving</a:t>
            </a:r>
            <a:r>
              <a:rPr lang="es-ES" sz="1600" kern="0" dirty="0">
                <a:solidFill>
                  <a:srgbClr val="0000FF"/>
                </a:solidFill>
                <a:latin typeface="+mn-lt"/>
              </a:rPr>
              <a:t> (tejido de aspectos)</a:t>
            </a:r>
            <a:r>
              <a:rPr lang="es-ES" sz="1600" kern="0" dirty="0">
                <a:latin typeface="+mn-lt"/>
              </a:rPr>
              <a:t>.</a:t>
            </a:r>
          </a:p>
        </p:txBody>
      </p:sp>
      <p:pic>
        <p:nvPicPr>
          <p:cNvPr id="12" name="Imagen 11">
            <a:extLst>
              <a:ext uri="{FF2B5EF4-FFF2-40B4-BE49-F238E27FC236}">
                <a16:creationId xmlns:a16="http://schemas.microsoft.com/office/drawing/2014/main" id="{8E300DE1-08BF-4DE8-B7F9-041EF8C614DE}"/>
              </a:ext>
            </a:extLst>
          </p:cNvPr>
          <p:cNvPicPr>
            <a:picLocks noChangeAspect="1"/>
          </p:cNvPicPr>
          <p:nvPr/>
        </p:nvPicPr>
        <p:blipFill>
          <a:blip r:embed="rId2"/>
          <a:stretch>
            <a:fillRect/>
          </a:stretch>
        </p:blipFill>
        <p:spPr>
          <a:xfrm>
            <a:off x="181839" y="2983280"/>
            <a:ext cx="4479356" cy="2772934"/>
          </a:xfrm>
          <a:prstGeom prst="rect">
            <a:avLst/>
          </a:prstGeom>
        </p:spPr>
      </p:pic>
      <p:pic>
        <p:nvPicPr>
          <p:cNvPr id="6" name="Imagen 5">
            <a:extLst>
              <a:ext uri="{FF2B5EF4-FFF2-40B4-BE49-F238E27FC236}">
                <a16:creationId xmlns:a16="http://schemas.microsoft.com/office/drawing/2014/main" id="{887C6E80-915C-4794-A871-872EAAE51B5E}"/>
              </a:ext>
            </a:extLst>
          </p:cNvPr>
          <p:cNvPicPr>
            <a:picLocks noChangeAspect="1"/>
          </p:cNvPicPr>
          <p:nvPr/>
        </p:nvPicPr>
        <p:blipFill>
          <a:blip r:embed="rId3"/>
          <a:stretch>
            <a:fillRect/>
          </a:stretch>
        </p:blipFill>
        <p:spPr>
          <a:xfrm>
            <a:off x="4942696" y="2966512"/>
            <a:ext cx="4019465" cy="3460054"/>
          </a:xfrm>
          <a:prstGeom prst="rect">
            <a:avLst/>
          </a:prstGeom>
        </p:spPr>
      </p:pic>
      <p:sp>
        <p:nvSpPr>
          <p:cNvPr id="7" name="CuadroTexto 6">
            <a:extLst>
              <a:ext uri="{FF2B5EF4-FFF2-40B4-BE49-F238E27FC236}">
                <a16:creationId xmlns:a16="http://schemas.microsoft.com/office/drawing/2014/main" id="{BB86F75F-D637-4035-9906-41AF1F00CA83}"/>
              </a:ext>
            </a:extLst>
          </p:cNvPr>
          <p:cNvSpPr txBox="1"/>
          <p:nvPr/>
        </p:nvSpPr>
        <p:spPr>
          <a:xfrm>
            <a:off x="971600" y="2551100"/>
            <a:ext cx="2664296" cy="369332"/>
          </a:xfrm>
          <a:prstGeom prst="rect">
            <a:avLst/>
          </a:prstGeom>
          <a:noFill/>
        </p:spPr>
        <p:txBody>
          <a:bodyPr wrap="square">
            <a:spAutoFit/>
          </a:bodyPr>
          <a:lstStyle/>
          <a:p>
            <a:r>
              <a:rPr lang="es-ES" i="1" kern="0" dirty="0">
                <a:solidFill>
                  <a:srgbClr val="0000FF"/>
                </a:solidFill>
                <a:latin typeface="+mn-lt"/>
              </a:rPr>
              <a:t>Compile-Time </a:t>
            </a:r>
            <a:r>
              <a:rPr lang="es-ES" i="1" kern="0" dirty="0" err="1">
                <a:solidFill>
                  <a:srgbClr val="0000FF"/>
                </a:solidFill>
                <a:latin typeface="+mn-lt"/>
              </a:rPr>
              <a:t>weaving</a:t>
            </a:r>
            <a:endParaRPr lang="es-ES" dirty="0"/>
          </a:p>
        </p:txBody>
      </p:sp>
      <p:sp>
        <p:nvSpPr>
          <p:cNvPr id="8" name="CuadroTexto 7">
            <a:extLst>
              <a:ext uri="{FF2B5EF4-FFF2-40B4-BE49-F238E27FC236}">
                <a16:creationId xmlns:a16="http://schemas.microsoft.com/office/drawing/2014/main" id="{4193EADD-C5EC-406B-853F-2634BB389B36}"/>
              </a:ext>
            </a:extLst>
          </p:cNvPr>
          <p:cNvSpPr txBox="1"/>
          <p:nvPr/>
        </p:nvSpPr>
        <p:spPr>
          <a:xfrm>
            <a:off x="5796136" y="2542716"/>
            <a:ext cx="2664296" cy="369332"/>
          </a:xfrm>
          <a:prstGeom prst="rect">
            <a:avLst/>
          </a:prstGeom>
          <a:noFill/>
        </p:spPr>
        <p:txBody>
          <a:bodyPr wrap="square">
            <a:spAutoFit/>
          </a:bodyPr>
          <a:lstStyle/>
          <a:p>
            <a:r>
              <a:rPr lang="es-ES" i="1" kern="0" dirty="0">
                <a:solidFill>
                  <a:srgbClr val="0000FF"/>
                </a:solidFill>
                <a:latin typeface="+mn-lt"/>
              </a:rPr>
              <a:t>Run-Time </a:t>
            </a:r>
            <a:r>
              <a:rPr lang="es-ES" i="1" kern="0" dirty="0" err="1">
                <a:solidFill>
                  <a:srgbClr val="0000FF"/>
                </a:solidFill>
                <a:latin typeface="+mn-lt"/>
              </a:rPr>
              <a:t>weaving</a:t>
            </a:r>
            <a:endParaRPr lang="es-ES" dirty="0"/>
          </a:p>
        </p:txBody>
      </p:sp>
    </p:spTree>
    <p:extLst>
      <p:ext uri="{BB962C8B-B14F-4D97-AF65-F5344CB8AC3E}">
        <p14:creationId xmlns:p14="http://schemas.microsoft.com/office/powerpoint/2010/main" val="474950467"/>
      </p:ext>
    </p:extLst>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Ejemplos típicos de Aspectos</a:t>
            </a:r>
          </a:p>
        </p:txBody>
      </p:sp>
      <p:pic>
        <p:nvPicPr>
          <p:cNvPr id="16" name="Imagen 15">
            <a:extLst>
              <a:ext uri="{FF2B5EF4-FFF2-40B4-BE49-F238E27FC236}">
                <a16:creationId xmlns:a16="http://schemas.microsoft.com/office/drawing/2014/main" id="{A353D854-3A9A-4B29-A626-3FAD7F89955B}"/>
              </a:ext>
            </a:extLst>
          </p:cNvPr>
          <p:cNvPicPr>
            <a:picLocks noChangeAspect="1"/>
          </p:cNvPicPr>
          <p:nvPr/>
        </p:nvPicPr>
        <p:blipFill>
          <a:blip r:embed="rId2"/>
          <a:stretch>
            <a:fillRect/>
          </a:stretch>
        </p:blipFill>
        <p:spPr>
          <a:xfrm>
            <a:off x="356056" y="2238036"/>
            <a:ext cx="8143856" cy="3137676"/>
          </a:xfrm>
          <a:prstGeom prst="rect">
            <a:avLst/>
          </a:prstGeom>
        </p:spPr>
      </p:pic>
      <p:sp>
        <p:nvSpPr>
          <p:cNvPr id="23" name="CuadroTexto 22">
            <a:extLst>
              <a:ext uri="{FF2B5EF4-FFF2-40B4-BE49-F238E27FC236}">
                <a16:creationId xmlns:a16="http://schemas.microsoft.com/office/drawing/2014/main" id="{A7978817-8F96-4E97-A71B-9911BE53B372}"/>
              </a:ext>
            </a:extLst>
          </p:cNvPr>
          <p:cNvSpPr txBox="1"/>
          <p:nvPr/>
        </p:nvSpPr>
        <p:spPr>
          <a:xfrm>
            <a:off x="467544" y="1791131"/>
            <a:ext cx="7920880" cy="369332"/>
          </a:xfrm>
          <a:prstGeom prst="rect">
            <a:avLst/>
          </a:prstGeom>
          <a:noFill/>
        </p:spPr>
        <p:txBody>
          <a:bodyPr wrap="square">
            <a:spAutoFit/>
          </a:bodyPr>
          <a:lstStyle/>
          <a:p>
            <a:pPr algn="ctr"/>
            <a:r>
              <a:rPr lang="es-ES" i="1" kern="0" dirty="0" err="1">
                <a:solidFill>
                  <a:srgbClr val="0000FF"/>
                </a:solidFill>
                <a:latin typeface="+mn-lt"/>
              </a:rPr>
              <a:t>Profiler</a:t>
            </a:r>
            <a:r>
              <a:rPr lang="es-ES" i="1" kern="0" dirty="0">
                <a:solidFill>
                  <a:srgbClr val="0000FF"/>
                </a:solidFill>
                <a:latin typeface="+mn-lt"/>
              </a:rPr>
              <a:t> para medir el tiempo de ejecución de cada método de un paquete</a:t>
            </a:r>
            <a:endParaRPr lang="es-ES" dirty="0"/>
          </a:p>
        </p:txBody>
      </p:sp>
    </p:spTree>
    <p:extLst>
      <p:ext uri="{BB962C8B-B14F-4D97-AF65-F5344CB8AC3E}">
        <p14:creationId xmlns:p14="http://schemas.microsoft.com/office/powerpoint/2010/main" val="3599312422"/>
      </p:ext>
    </p:extLst>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Ejemplos típicos de Aspectos</a:t>
            </a:r>
          </a:p>
        </p:txBody>
      </p:sp>
      <p:pic>
        <p:nvPicPr>
          <p:cNvPr id="18" name="Imagen 17">
            <a:extLst>
              <a:ext uri="{FF2B5EF4-FFF2-40B4-BE49-F238E27FC236}">
                <a16:creationId xmlns:a16="http://schemas.microsoft.com/office/drawing/2014/main" id="{158C0341-A912-4E41-9FD8-FB68F753C7B0}"/>
              </a:ext>
            </a:extLst>
          </p:cNvPr>
          <p:cNvPicPr>
            <a:picLocks noChangeAspect="1"/>
          </p:cNvPicPr>
          <p:nvPr/>
        </p:nvPicPr>
        <p:blipFill>
          <a:blip r:embed="rId2"/>
          <a:stretch>
            <a:fillRect/>
          </a:stretch>
        </p:blipFill>
        <p:spPr>
          <a:xfrm>
            <a:off x="315022" y="2177550"/>
            <a:ext cx="8361433" cy="2591274"/>
          </a:xfrm>
          <a:prstGeom prst="rect">
            <a:avLst/>
          </a:prstGeom>
        </p:spPr>
      </p:pic>
      <p:sp>
        <p:nvSpPr>
          <p:cNvPr id="23" name="CuadroTexto 22">
            <a:extLst>
              <a:ext uri="{FF2B5EF4-FFF2-40B4-BE49-F238E27FC236}">
                <a16:creationId xmlns:a16="http://schemas.microsoft.com/office/drawing/2014/main" id="{A7978817-8F96-4E97-A71B-9911BE53B372}"/>
              </a:ext>
            </a:extLst>
          </p:cNvPr>
          <p:cNvSpPr txBox="1"/>
          <p:nvPr/>
        </p:nvSpPr>
        <p:spPr>
          <a:xfrm>
            <a:off x="467544" y="1791131"/>
            <a:ext cx="7920880" cy="369332"/>
          </a:xfrm>
          <a:prstGeom prst="rect">
            <a:avLst/>
          </a:prstGeom>
          <a:noFill/>
        </p:spPr>
        <p:txBody>
          <a:bodyPr wrap="square">
            <a:spAutoFit/>
          </a:bodyPr>
          <a:lstStyle/>
          <a:p>
            <a:pPr algn="ctr"/>
            <a:r>
              <a:rPr lang="es-ES" i="1" kern="0" dirty="0">
                <a:solidFill>
                  <a:srgbClr val="0000FF"/>
                </a:solidFill>
                <a:latin typeface="+mn-lt"/>
              </a:rPr>
              <a:t>Gestión y reutilización de conexiones abiertas</a:t>
            </a:r>
            <a:endParaRPr lang="es-ES" dirty="0"/>
          </a:p>
        </p:txBody>
      </p:sp>
    </p:spTree>
    <p:extLst>
      <p:ext uri="{BB962C8B-B14F-4D97-AF65-F5344CB8AC3E}">
        <p14:creationId xmlns:p14="http://schemas.microsoft.com/office/powerpoint/2010/main" val="2290105971"/>
      </p:ext>
    </p:extLst>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Ejemplos típicos de Aspectos</a:t>
            </a:r>
          </a:p>
        </p:txBody>
      </p:sp>
      <p:pic>
        <p:nvPicPr>
          <p:cNvPr id="20" name="Imagen 19">
            <a:extLst>
              <a:ext uri="{FF2B5EF4-FFF2-40B4-BE49-F238E27FC236}">
                <a16:creationId xmlns:a16="http://schemas.microsoft.com/office/drawing/2014/main" id="{1F029825-24A0-4FAE-9B30-11A04C422365}"/>
              </a:ext>
            </a:extLst>
          </p:cNvPr>
          <p:cNvPicPr>
            <a:picLocks noChangeAspect="1"/>
          </p:cNvPicPr>
          <p:nvPr/>
        </p:nvPicPr>
        <p:blipFill>
          <a:blip r:embed="rId2"/>
          <a:stretch>
            <a:fillRect/>
          </a:stretch>
        </p:blipFill>
        <p:spPr>
          <a:xfrm>
            <a:off x="242441" y="2348880"/>
            <a:ext cx="8370115" cy="3240360"/>
          </a:xfrm>
          <a:prstGeom prst="rect">
            <a:avLst/>
          </a:prstGeom>
        </p:spPr>
      </p:pic>
      <p:sp>
        <p:nvSpPr>
          <p:cNvPr id="23" name="CuadroTexto 22">
            <a:extLst>
              <a:ext uri="{FF2B5EF4-FFF2-40B4-BE49-F238E27FC236}">
                <a16:creationId xmlns:a16="http://schemas.microsoft.com/office/drawing/2014/main" id="{A7978817-8F96-4E97-A71B-9911BE53B372}"/>
              </a:ext>
            </a:extLst>
          </p:cNvPr>
          <p:cNvSpPr txBox="1"/>
          <p:nvPr/>
        </p:nvSpPr>
        <p:spPr>
          <a:xfrm>
            <a:off x="467544" y="1791131"/>
            <a:ext cx="7920880" cy="369332"/>
          </a:xfrm>
          <a:prstGeom prst="rect">
            <a:avLst/>
          </a:prstGeom>
          <a:noFill/>
        </p:spPr>
        <p:txBody>
          <a:bodyPr wrap="square">
            <a:spAutoFit/>
          </a:bodyPr>
          <a:lstStyle/>
          <a:p>
            <a:pPr algn="ctr"/>
            <a:r>
              <a:rPr lang="es-ES" i="1" kern="0" dirty="0">
                <a:solidFill>
                  <a:srgbClr val="0000FF"/>
                </a:solidFill>
                <a:latin typeface="+mn-lt"/>
              </a:rPr>
              <a:t>Conexión de observadores y sujetos en una biblioteca de formas</a:t>
            </a:r>
            <a:endParaRPr lang="es-ES" dirty="0"/>
          </a:p>
        </p:txBody>
      </p:sp>
    </p:spTree>
    <p:extLst>
      <p:ext uri="{BB962C8B-B14F-4D97-AF65-F5344CB8AC3E}">
        <p14:creationId xmlns:p14="http://schemas.microsoft.com/office/powerpoint/2010/main" val="3958240841"/>
      </p:ext>
    </p:extLst>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Ejemplos típicos de Aspectos</a:t>
            </a:r>
          </a:p>
        </p:txBody>
      </p:sp>
      <p:pic>
        <p:nvPicPr>
          <p:cNvPr id="22" name="Imagen 21">
            <a:extLst>
              <a:ext uri="{FF2B5EF4-FFF2-40B4-BE49-F238E27FC236}">
                <a16:creationId xmlns:a16="http://schemas.microsoft.com/office/drawing/2014/main" id="{F04A38A5-E425-4D79-827E-4555E6C55145}"/>
              </a:ext>
            </a:extLst>
          </p:cNvPr>
          <p:cNvPicPr>
            <a:picLocks noChangeAspect="1"/>
          </p:cNvPicPr>
          <p:nvPr/>
        </p:nvPicPr>
        <p:blipFill>
          <a:blip r:embed="rId2"/>
          <a:stretch>
            <a:fillRect/>
          </a:stretch>
        </p:blipFill>
        <p:spPr>
          <a:xfrm>
            <a:off x="281532" y="2420888"/>
            <a:ext cx="8433044" cy="2435405"/>
          </a:xfrm>
          <a:prstGeom prst="rect">
            <a:avLst/>
          </a:prstGeom>
        </p:spPr>
      </p:pic>
      <p:sp>
        <p:nvSpPr>
          <p:cNvPr id="23" name="CuadroTexto 22">
            <a:extLst>
              <a:ext uri="{FF2B5EF4-FFF2-40B4-BE49-F238E27FC236}">
                <a16:creationId xmlns:a16="http://schemas.microsoft.com/office/drawing/2014/main" id="{A7978817-8F96-4E97-A71B-9911BE53B372}"/>
              </a:ext>
            </a:extLst>
          </p:cNvPr>
          <p:cNvSpPr txBox="1"/>
          <p:nvPr/>
        </p:nvSpPr>
        <p:spPr>
          <a:xfrm>
            <a:off x="315420" y="1791131"/>
            <a:ext cx="8433044" cy="369332"/>
          </a:xfrm>
          <a:prstGeom prst="rect">
            <a:avLst/>
          </a:prstGeom>
          <a:noFill/>
        </p:spPr>
        <p:txBody>
          <a:bodyPr wrap="square">
            <a:spAutoFit/>
          </a:bodyPr>
          <a:lstStyle/>
          <a:p>
            <a:pPr algn="ctr"/>
            <a:r>
              <a:rPr lang="es-ES" i="1" kern="0" dirty="0">
                <a:solidFill>
                  <a:srgbClr val="0000FF"/>
                </a:solidFill>
                <a:latin typeface="+mn-lt"/>
              </a:rPr>
              <a:t>Garantía de que después de cinco comandos se realiza una operación de autoguardado</a:t>
            </a:r>
            <a:endParaRPr lang="es-ES" dirty="0"/>
          </a:p>
        </p:txBody>
      </p:sp>
    </p:spTree>
    <p:extLst>
      <p:ext uri="{BB962C8B-B14F-4D97-AF65-F5344CB8AC3E}">
        <p14:creationId xmlns:p14="http://schemas.microsoft.com/office/powerpoint/2010/main" val="2762196031"/>
      </p:ext>
    </p:extLst>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Implementación de SPL con AOP</a:t>
            </a:r>
          </a:p>
        </p:txBody>
      </p:sp>
      <p:sp>
        <p:nvSpPr>
          <p:cNvPr id="23" name="CuadroTexto 22">
            <a:extLst>
              <a:ext uri="{FF2B5EF4-FFF2-40B4-BE49-F238E27FC236}">
                <a16:creationId xmlns:a16="http://schemas.microsoft.com/office/drawing/2014/main" id="{A7978817-8F96-4E97-A71B-9911BE53B372}"/>
              </a:ext>
            </a:extLst>
          </p:cNvPr>
          <p:cNvSpPr txBox="1"/>
          <p:nvPr/>
        </p:nvSpPr>
        <p:spPr>
          <a:xfrm>
            <a:off x="0" y="1164814"/>
            <a:ext cx="9144000" cy="2031325"/>
          </a:xfrm>
          <a:prstGeom prst="rect">
            <a:avLst/>
          </a:prstGeom>
          <a:noFill/>
        </p:spPr>
        <p:txBody>
          <a:bodyPr wrap="square">
            <a:spAutoFit/>
          </a:bodyPr>
          <a:lstStyle/>
          <a:p>
            <a:pPr algn="just"/>
            <a:r>
              <a:rPr lang="es-ES" kern="0" dirty="0">
                <a:latin typeface="+mn-lt"/>
              </a:rPr>
              <a:t>Se implementa un </a:t>
            </a:r>
            <a:r>
              <a:rPr lang="es-ES" kern="0" dirty="0">
                <a:solidFill>
                  <a:srgbClr val="0000FF"/>
                </a:solidFill>
                <a:latin typeface="+mn-lt"/>
              </a:rPr>
              <a:t>aspecto por cada característica</a:t>
            </a:r>
            <a:r>
              <a:rPr lang="es-ES" kern="0" dirty="0">
                <a:latin typeface="+mn-lt"/>
              </a:rPr>
              <a:t>, y el sistema se configura aplicando los aspectos adecuados a través del proceso de </a:t>
            </a:r>
            <a:r>
              <a:rPr lang="es-ES" i="1" kern="0" dirty="0" err="1">
                <a:solidFill>
                  <a:srgbClr val="0000FF"/>
                </a:solidFill>
                <a:latin typeface="+mn-lt"/>
              </a:rPr>
              <a:t>weaving</a:t>
            </a:r>
            <a:r>
              <a:rPr lang="es-ES" kern="0" dirty="0">
                <a:latin typeface="+mn-lt"/>
              </a:rPr>
              <a:t>. </a:t>
            </a:r>
          </a:p>
          <a:p>
            <a:pPr algn="just"/>
            <a:endParaRPr lang="es-ES" kern="0" dirty="0">
              <a:latin typeface="+mn-lt"/>
            </a:endParaRPr>
          </a:p>
          <a:p>
            <a:pPr algn="just"/>
            <a:r>
              <a:rPr lang="es-ES" u="sng" kern="0" dirty="0">
                <a:solidFill>
                  <a:srgbClr val="C00000"/>
                </a:solidFill>
                <a:latin typeface="+mn-lt"/>
              </a:rPr>
              <a:t>Problema:</a:t>
            </a:r>
            <a:r>
              <a:rPr lang="es-ES" kern="0" dirty="0">
                <a:solidFill>
                  <a:srgbClr val="C00000"/>
                </a:solidFill>
                <a:latin typeface="+mn-lt"/>
              </a:rPr>
              <a:t> </a:t>
            </a:r>
            <a:r>
              <a:rPr lang="es-ES" kern="0" dirty="0">
                <a:latin typeface="+mn-lt"/>
              </a:rPr>
              <a:t>Los aspectos encapsulan los cambios que deben realizarse en clases existentes. Los aspectos no encapsulan las nuevas clases y paquetes que introduce una característica.</a:t>
            </a:r>
          </a:p>
          <a:p>
            <a:pPr algn="just"/>
            <a:r>
              <a:rPr lang="es-ES" kern="0" dirty="0">
                <a:latin typeface="+mn-lt"/>
              </a:rPr>
              <a:t>Cuando una característica involucra nuevas clases o paquetes, el proceso de </a:t>
            </a:r>
            <a:r>
              <a:rPr lang="es-ES" i="1" kern="0" dirty="0" err="1">
                <a:latin typeface="+mn-lt"/>
              </a:rPr>
              <a:t>weaving</a:t>
            </a:r>
            <a:r>
              <a:rPr lang="es-ES" kern="0" dirty="0">
                <a:latin typeface="+mn-lt"/>
              </a:rPr>
              <a:t> se vuelve más complejo y puede ser necesario usar mecanismos adicionales de </a:t>
            </a:r>
            <a:r>
              <a:rPr lang="es-ES" kern="0" dirty="0" err="1">
                <a:latin typeface="+mn-lt"/>
              </a:rPr>
              <a:t>modularización</a:t>
            </a:r>
            <a:r>
              <a:rPr lang="es-ES" kern="0" dirty="0">
                <a:latin typeface="+mn-lt"/>
              </a:rPr>
              <a:t>.</a:t>
            </a:r>
            <a:endParaRPr lang="es-ES" dirty="0"/>
          </a:p>
        </p:txBody>
      </p:sp>
      <p:pic>
        <p:nvPicPr>
          <p:cNvPr id="6" name="Imagen 5">
            <a:extLst>
              <a:ext uri="{FF2B5EF4-FFF2-40B4-BE49-F238E27FC236}">
                <a16:creationId xmlns:a16="http://schemas.microsoft.com/office/drawing/2014/main" id="{30AFA884-87C1-4611-B4BC-B8E2E9DC465C}"/>
              </a:ext>
            </a:extLst>
          </p:cNvPr>
          <p:cNvPicPr>
            <a:picLocks noChangeAspect="1"/>
          </p:cNvPicPr>
          <p:nvPr/>
        </p:nvPicPr>
        <p:blipFill>
          <a:blip r:embed="rId2"/>
          <a:stretch>
            <a:fillRect/>
          </a:stretch>
        </p:blipFill>
        <p:spPr>
          <a:xfrm>
            <a:off x="2483768" y="3175155"/>
            <a:ext cx="3600400" cy="3565781"/>
          </a:xfrm>
          <a:prstGeom prst="rect">
            <a:avLst/>
          </a:prstGeom>
        </p:spPr>
      </p:pic>
    </p:spTree>
    <p:extLst>
      <p:ext uri="{BB962C8B-B14F-4D97-AF65-F5344CB8AC3E}">
        <p14:creationId xmlns:p14="http://schemas.microsoft.com/office/powerpoint/2010/main" val="3759104139"/>
      </p:ext>
    </p:extLst>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C8E4EA5-9F4B-4DE5-8C88-BB0E76ACF9F7}"/>
              </a:ext>
            </a:extLst>
          </p:cNvPr>
          <p:cNvPicPr>
            <a:picLocks noChangeAspect="1"/>
          </p:cNvPicPr>
          <p:nvPr/>
        </p:nvPicPr>
        <p:blipFill>
          <a:blip r:embed="rId2"/>
          <a:stretch>
            <a:fillRect/>
          </a:stretch>
        </p:blipFill>
        <p:spPr>
          <a:xfrm>
            <a:off x="4158277" y="1164900"/>
            <a:ext cx="4941732" cy="2513838"/>
          </a:xfrm>
          <a:prstGeom prst="rect">
            <a:avLst/>
          </a:prstGeom>
        </p:spPr>
      </p:pic>
      <p:pic>
        <p:nvPicPr>
          <p:cNvPr id="12" name="Imagen 11">
            <a:extLst>
              <a:ext uri="{FF2B5EF4-FFF2-40B4-BE49-F238E27FC236}">
                <a16:creationId xmlns:a16="http://schemas.microsoft.com/office/drawing/2014/main" id="{1FC97B76-4375-4C07-ACFD-2B7275AD0C31}"/>
              </a:ext>
            </a:extLst>
          </p:cNvPr>
          <p:cNvPicPr>
            <a:picLocks noChangeAspect="1"/>
          </p:cNvPicPr>
          <p:nvPr/>
        </p:nvPicPr>
        <p:blipFill>
          <a:blip r:embed="rId3"/>
          <a:stretch>
            <a:fillRect/>
          </a:stretch>
        </p:blipFill>
        <p:spPr>
          <a:xfrm>
            <a:off x="4159413" y="3678738"/>
            <a:ext cx="4839603" cy="2112968"/>
          </a:xfrm>
          <a:prstGeom prst="rect">
            <a:avLst/>
          </a:prstGeom>
        </p:spPr>
      </p:pic>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dirty="0">
                <a:solidFill>
                  <a:srgbClr val="0000FF"/>
                </a:solidFill>
                <a:latin typeface="+mn-lt"/>
              </a:rPr>
              <a:t>Implementación de SPL con AOP</a:t>
            </a:r>
          </a:p>
        </p:txBody>
      </p:sp>
      <p:sp>
        <p:nvSpPr>
          <p:cNvPr id="23" name="CuadroTexto 22">
            <a:extLst>
              <a:ext uri="{FF2B5EF4-FFF2-40B4-BE49-F238E27FC236}">
                <a16:creationId xmlns:a16="http://schemas.microsoft.com/office/drawing/2014/main" id="{A7978817-8F96-4E97-A71B-9911BE53B372}"/>
              </a:ext>
            </a:extLst>
          </p:cNvPr>
          <p:cNvSpPr txBox="1"/>
          <p:nvPr/>
        </p:nvSpPr>
        <p:spPr>
          <a:xfrm>
            <a:off x="1" y="4600822"/>
            <a:ext cx="4206240" cy="2031325"/>
          </a:xfrm>
          <a:prstGeom prst="rect">
            <a:avLst/>
          </a:prstGeom>
          <a:noFill/>
        </p:spPr>
        <p:txBody>
          <a:bodyPr wrap="square">
            <a:spAutoFit/>
          </a:bodyPr>
          <a:lstStyle/>
          <a:p>
            <a:pPr algn="just"/>
            <a:r>
              <a:rPr lang="es-ES" sz="1400" u="sng" kern="0" dirty="0">
                <a:latin typeface="+mn-lt"/>
              </a:rPr>
              <a:t>Ejemplo:</a:t>
            </a:r>
            <a:r>
              <a:rPr lang="es-ES" sz="1400" kern="0" dirty="0">
                <a:latin typeface="+mn-lt"/>
              </a:rPr>
              <a:t> Las variaciones en la biblioteca de grafos pueden implementarse utilizando aspectos. La idea es separar todo el código específico de características como </a:t>
            </a:r>
            <a:r>
              <a:rPr lang="es-ES" sz="1400" b="1" i="1" kern="0" dirty="0" err="1">
                <a:latin typeface="+mn-lt"/>
              </a:rPr>
              <a:t>Colored</a:t>
            </a:r>
            <a:r>
              <a:rPr lang="es-ES" sz="1400" kern="0" dirty="0">
                <a:latin typeface="+mn-lt"/>
              </a:rPr>
              <a:t> y </a:t>
            </a:r>
            <a:r>
              <a:rPr lang="es-ES" sz="1400" b="1" i="1" kern="0" dirty="0" err="1">
                <a:latin typeface="+mn-lt"/>
              </a:rPr>
              <a:t>Weighted</a:t>
            </a:r>
            <a:r>
              <a:rPr lang="es-ES" sz="1400" kern="0" dirty="0">
                <a:latin typeface="+mn-lt"/>
              </a:rPr>
              <a:t>, de modo que se tenga una implementación básica del grafo sin modificaciones adicionales. Es importante señalar que las clases son introducidas por las características del grafo, pero deben ser clases anidadas sin alterar significativamente el diseño básico del ejemplo del grafo. </a:t>
            </a:r>
            <a:endParaRPr lang="es-ES" sz="1400" dirty="0"/>
          </a:p>
        </p:txBody>
      </p:sp>
      <p:pic>
        <p:nvPicPr>
          <p:cNvPr id="7" name="Imagen 6">
            <a:extLst>
              <a:ext uri="{FF2B5EF4-FFF2-40B4-BE49-F238E27FC236}">
                <a16:creationId xmlns:a16="http://schemas.microsoft.com/office/drawing/2014/main" id="{09319DC3-70C9-4CCD-916B-312EC18080F0}"/>
              </a:ext>
            </a:extLst>
          </p:cNvPr>
          <p:cNvPicPr>
            <a:picLocks noChangeAspect="1"/>
          </p:cNvPicPr>
          <p:nvPr/>
        </p:nvPicPr>
        <p:blipFill>
          <a:blip r:embed="rId4"/>
          <a:stretch>
            <a:fillRect/>
          </a:stretch>
        </p:blipFill>
        <p:spPr>
          <a:xfrm>
            <a:off x="66791" y="1103935"/>
            <a:ext cx="4091486" cy="3456066"/>
          </a:xfrm>
          <a:prstGeom prst="rect">
            <a:avLst/>
          </a:prstGeom>
        </p:spPr>
      </p:pic>
      <p:sp>
        <p:nvSpPr>
          <p:cNvPr id="15" name="CuadroTexto 14">
            <a:extLst>
              <a:ext uri="{FF2B5EF4-FFF2-40B4-BE49-F238E27FC236}">
                <a16:creationId xmlns:a16="http://schemas.microsoft.com/office/drawing/2014/main" id="{29D3C4F7-59EB-4B73-B348-41E5B3DF8618}"/>
              </a:ext>
            </a:extLst>
          </p:cNvPr>
          <p:cNvSpPr txBox="1"/>
          <p:nvPr/>
        </p:nvSpPr>
        <p:spPr>
          <a:xfrm>
            <a:off x="4293214" y="5823244"/>
            <a:ext cx="4572000" cy="738664"/>
          </a:xfrm>
          <a:prstGeom prst="rect">
            <a:avLst/>
          </a:prstGeom>
          <a:noFill/>
        </p:spPr>
        <p:txBody>
          <a:bodyPr wrap="square">
            <a:spAutoFit/>
          </a:bodyPr>
          <a:lstStyle/>
          <a:p>
            <a:r>
              <a:rPr lang="es-ES" sz="1400" kern="0" dirty="0">
                <a:latin typeface="+mn-lt"/>
              </a:rPr>
              <a:t>En </a:t>
            </a:r>
            <a:r>
              <a:rPr lang="es-ES" sz="1400" kern="0" dirty="0" err="1">
                <a:latin typeface="+mn-lt"/>
              </a:rPr>
              <a:t>SPLs</a:t>
            </a:r>
            <a:r>
              <a:rPr lang="es-ES" sz="1400" kern="0" dirty="0">
                <a:latin typeface="+mn-lt"/>
              </a:rPr>
              <a:t> más complejas, el uso de clases anidadas puede volverse demasiado complicado, ya que las referencias y los nombres cualificados deben adaptarse de manera coherente.</a:t>
            </a:r>
            <a:endParaRPr lang="es-ES" sz="1400" dirty="0"/>
          </a:p>
        </p:txBody>
      </p:sp>
    </p:spTree>
    <p:extLst>
      <p:ext uri="{BB962C8B-B14F-4D97-AF65-F5344CB8AC3E}">
        <p14:creationId xmlns:p14="http://schemas.microsoft.com/office/powerpoint/2010/main" val="3644473091"/>
      </p:ext>
    </p:extLst>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Aspect-Oriented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AOP </a:t>
            </a:r>
            <a:r>
              <a:rPr lang="es-ES" altLang="es-ES" sz="2000" b="1" dirty="0">
                <a:solidFill>
                  <a:srgbClr val="0000FF"/>
                </a:solidFill>
                <a:latin typeface="+mn-lt"/>
              </a:rPr>
              <a:t>(Programación Orientada a Aspectos) </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478423"/>
          </a:xfrm>
          <a:prstGeom prst="rect">
            <a:avLst/>
          </a:prstGeom>
          <a:noFill/>
        </p:spPr>
        <p:txBody>
          <a:bodyPr wrap="square">
            <a:spAutoFit/>
          </a:bodyPr>
          <a:lstStyle/>
          <a:p>
            <a:pPr algn="just">
              <a:defRPr/>
            </a:pPr>
            <a:r>
              <a:rPr lang="es-ES" altLang="es-ES" sz="1400" u="sng" dirty="0">
                <a:latin typeface="+mn-lt"/>
              </a:rPr>
              <a:t>Criterios de calidad:</a:t>
            </a:r>
          </a:p>
          <a:p>
            <a:pPr algn="just">
              <a:defRPr/>
            </a:pPr>
            <a:r>
              <a:rPr lang="es-ES" sz="1400" b="1" i="0" dirty="0">
                <a:solidFill>
                  <a:srgbClr val="00B050"/>
                </a:solidFill>
                <a:effectLst/>
                <a:latin typeface="Source Sans Pro" panose="020B0503030403020204" pitchFamily="34" charset="0"/>
              </a:rPr>
              <a:t>✅</a:t>
            </a:r>
            <a:r>
              <a:rPr lang="es-ES" sz="1400" b="1" i="0" dirty="0">
                <a:solidFill>
                  <a:srgbClr val="DF000F"/>
                </a:solidFill>
                <a:effectLst/>
                <a:latin typeface="Source Sans Pro" panose="020B0503030403020204" pitchFamily="34" charset="0"/>
              </a:rPr>
              <a:t> </a:t>
            </a:r>
            <a:r>
              <a:rPr lang="es-ES" altLang="es-ES" sz="1400" b="1" dirty="0" err="1">
                <a:latin typeface="+mn-lt"/>
              </a:rPr>
              <a:t>Preplanning</a:t>
            </a:r>
            <a:r>
              <a:rPr lang="es-ES" altLang="es-ES" sz="1400" b="1" dirty="0">
                <a:latin typeface="+mn-lt"/>
              </a:rPr>
              <a:t> </a:t>
            </a:r>
            <a:r>
              <a:rPr lang="es-ES" altLang="es-ES" sz="1400" b="1" dirty="0" err="1">
                <a:latin typeface="+mn-lt"/>
              </a:rPr>
              <a:t>effort</a:t>
            </a:r>
            <a:r>
              <a:rPr lang="es-ES" altLang="es-ES" sz="1400" b="1" dirty="0">
                <a:latin typeface="+mn-lt"/>
              </a:rPr>
              <a:t>:</a:t>
            </a:r>
            <a:r>
              <a:rPr lang="es-ES" altLang="es-ES" sz="1400" dirty="0">
                <a:latin typeface="+mn-lt"/>
              </a:rPr>
              <a:t> AOP permite extender un programa sin necesidad de planificación previa, ya que los aspectos pueden interceptar el flujo de control del programa base sin modificarlo directamente. Esto reduce el esfuerzo de planificación inicial en comparación con enfoques más estructurados como Feature-</a:t>
            </a:r>
            <a:r>
              <a:rPr lang="es-ES" altLang="es-ES" sz="1400" dirty="0" err="1">
                <a:latin typeface="+mn-lt"/>
              </a:rPr>
              <a:t>Oriented</a:t>
            </a:r>
            <a:r>
              <a:rPr lang="es-ES" altLang="es-ES" sz="1400" dirty="0">
                <a:latin typeface="+mn-lt"/>
              </a:rPr>
              <a:t> </a:t>
            </a:r>
            <a:r>
              <a:rPr lang="es-ES" altLang="es-ES" sz="1400" dirty="0" err="1">
                <a:latin typeface="+mn-lt"/>
              </a:rPr>
              <a:t>Programming</a:t>
            </a:r>
            <a:r>
              <a:rPr lang="es-ES" altLang="es-ES" sz="1400" dirty="0">
                <a:latin typeface="+mn-lt"/>
              </a:rPr>
              <a:t>.</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DF000F"/>
                </a:solidFill>
                <a:effectLst/>
                <a:latin typeface="Source Sans Pro" panose="020B0503030403020204" pitchFamily="34" charset="0"/>
              </a:rPr>
              <a:t> </a:t>
            </a:r>
            <a:r>
              <a:rPr lang="es-ES" altLang="es-ES" sz="1400" b="1" dirty="0">
                <a:latin typeface="+mn-lt"/>
              </a:rPr>
              <a:t>Feature </a:t>
            </a:r>
            <a:r>
              <a:rPr lang="es-ES" altLang="es-ES" sz="1400" b="1" dirty="0" err="1">
                <a:latin typeface="+mn-lt"/>
              </a:rPr>
              <a:t>traceability</a:t>
            </a:r>
            <a:r>
              <a:rPr lang="es-ES" altLang="es-ES" sz="1400" b="1" dirty="0">
                <a:latin typeface="+mn-lt"/>
              </a:rPr>
              <a:t>:</a:t>
            </a:r>
            <a:r>
              <a:rPr lang="es-ES" altLang="es-ES" sz="1400" dirty="0">
                <a:latin typeface="+mn-lt"/>
              </a:rPr>
              <a:t> La trazabilidad de características se mejora en AOP, ya que cada aspecto puede encapsular el código de una característica en un único módulo, facilitando la localización y gestión de la variabilidad. Sin embargo, hay limitaciones en comparación con enfoques como Feature Modules.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ECECEC"/>
                </a:solidFill>
                <a:effectLst/>
                <a:latin typeface="Google Sans"/>
              </a:rPr>
              <a:t> </a:t>
            </a:r>
            <a:r>
              <a:rPr lang="es-ES" altLang="es-ES" sz="1400" b="1" dirty="0" err="1">
                <a:latin typeface="+mn-lt"/>
              </a:rPr>
              <a:t>Separation</a:t>
            </a:r>
            <a:r>
              <a:rPr lang="es-ES" altLang="es-ES" sz="1400" b="1" dirty="0">
                <a:latin typeface="+mn-lt"/>
              </a:rPr>
              <a:t> </a:t>
            </a:r>
            <a:r>
              <a:rPr lang="es-ES" altLang="es-ES" sz="1400" b="1" dirty="0" err="1">
                <a:latin typeface="+mn-lt"/>
              </a:rPr>
              <a:t>of</a:t>
            </a:r>
            <a:r>
              <a:rPr lang="es-ES" altLang="es-ES" sz="1400" b="1" dirty="0">
                <a:latin typeface="+mn-lt"/>
              </a:rPr>
              <a:t> </a:t>
            </a:r>
            <a:r>
              <a:rPr lang="es-ES" altLang="es-ES" sz="1400" b="1" dirty="0" err="1">
                <a:latin typeface="+mn-lt"/>
              </a:rPr>
              <a:t>concerns</a:t>
            </a:r>
            <a:r>
              <a:rPr lang="es-ES" altLang="es-ES" sz="1400" b="1" dirty="0">
                <a:latin typeface="+mn-lt"/>
              </a:rPr>
              <a:t>:</a:t>
            </a:r>
            <a:r>
              <a:rPr lang="es-ES" altLang="es-ES" sz="1400" dirty="0">
                <a:latin typeface="+mn-lt"/>
              </a:rPr>
              <a:t> AOP está diseñado para mejorar la modularidad al permitir la separación de preocupaciones transversales (</a:t>
            </a:r>
            <a:r>
              <a:rPr lang="es-ES" altLang="es-ES" sz="1400" dirty="0" err="1">
                <a:latin typeface="+mn-lt"/>
              </a:rPr>
              <a:t>crosscutting</a:t>
            </a:r>
            <a:r>
              <a:rPr lang="es-ES" altLang="es-ES" sz="1400" dirty="0">
                <a:latin typeface="+mn-lt"/>
              </a:rPr>
              <a:t> </a:t>
            </a:r>
            <a:r>
              <a:rPr lang="es-ES" altLang="es-ES" sz="1400" dirty="0" err="1">
                <a:latin typeface="+mn-lt"/>
              </a:rPr>
              <a:t>concerns</a:t>
            </a:r>
            <a:r>
              <a:rPr lang="es-ES" altLang="es-ES" sz="1400" dirty="0">
                <a:latin typeface="+mn-lt"/>
              </a:rPr>
              <a:t>). Esto significa que características como </a:t>
            </a:r>
            <a:r>
              <a:rPr lang="es-ES" altLang="es-ES" sz="1400" dirty="0" err="1">
                <a:latin typeface="+mn-lt"/>
              </a:rPr>
              <a:t>logging</a:t>
            </a:r>
            <a:r>
              <a:rPr lang="es-ES" altLang="es-ES" sz="1400" dirty="0">
                <a:latin typeface="+mn-lt"/>
              </a:rPr>
              <a:t>, seguridad o persistencia pueden implementarse como aspectos sin contaminar el código base.</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err="1">
                <a:latin typeface="+mn-lt"/>
              </a:rPr>
              <a:t>Information</a:t>
            </a:r>
            <a:r>
              <a:rPr lang="es-ES" altLang="es-ES" sz="1400" b="1" dirty="0">
                <a:latin typeface="+mn-lt"/>
              </a:rPr>
              <a:t> </a:t>
            </a:r>
            <a:r>
              <a:rPr lang="es-ES" altLang="es-ES" sz="1400" b="1" dirty="0" err="1">
                <a:latin typeface="+mn-lt"/>
              </a:rPr>
              <a:t>hiding</a:t>
            </a:r>
            <a:r>
              <a:rPr lang="es-ES" altLang="es-ES" sz="1400" b="1" dirty="0">
                <a:latin typeface="+mn-lt"/>
              </a:rPr>
              <a:t>:</a:t>
            </a:r>
            <a:r>
              <a:rPr lang="es-ES" altLang="es-ES" sz="1400" dirty="0">
                <a:latin typeface="+mn-lt"/>
              </a:rPr>
              <a:t> AOP viola el principio de ocultamiento de información, ya que los aspectos pueden modificar directamente los detalles internos de otros módulos sin respetar sus interfaces. Esto puede hacer que el código sea más difícil de mantener y más propenso a errores.</a:t>
            </a:r>
          </a:p>
          <a:p>
            <a:pPr algn="just">
              <a:defRPr/>
            </a:pPr>
            <a:endParaRPr lang="es-ES" altLang="es-ES" sz="1400" b="1" dirty="0">
              <a:latin typeface="+mn-lt"/>
            </a:endParaRPr>
          </a:p>
          <a:p>
            <a:pPr algn="just">
              <a:defRPr/>
            </a:pPr>
            <a:r>
              <a:rPr lang="es-ES" sz="1400" b="1" i="0" dirty="0">
                <a:solidFill>
                  <a:srgbClr val="00B050"/>
                </a:solidFill>
                <a:effectLst/>
                <a:latin typeface="Source Sans Pro" panose="020B0503030403020204" pitchFamily="34" charset="0"/>
              </a:rPr>
              <a:t>✅</a:t>
            </a:r>
            <a:r>
              <a:rPr lang="es-ES" sz="1400" b="1" i="0" dirty="0">
                <a:solidFill>
                  <a:srgbClr val="FFC000"/>
                </a:solidFill>
                <a:effectLst/>
                <a:latin typeface="Google Sans"/>
              </a:rPr>
              <a:t> </a:t>
            </a:r>
            <a:r>
              <a:rPr lang="es-ES" altLang="es-ES" sz="1400" b="1" dirty="0" err="1">
                <a:latin typeface="+mn-lt"/>
              </a:rPr>
              <a:t>Granularity</a:t>
            </a:r>
            <a:r>
              <a:rPr lang="es-ES" altLang="es-ES" sz="1400" b="1" dirty="0">
                <a:latin typeface="+mn-lt"/>
              </a:rPr>
              <a:t>:</a:t>
            </a:r>
            <a:r>
              <a:rPr lang="es-ES" altLang="es-ES" sz="1400" dirty="0">
                <a:latin typeface="+mn-lt"/>
              </a:rPr>
              <a:t> AOP ofrece una granularidad flexible gracias al modelo de </a:t>
            </a:r>
            <a:r>
              <a:rPr lang="es-ES" altLang="es-ES" sz="1400" dirty="0" err="1">
                <a:latin typeface="+mn-lt"/>
              </a:rPr>
              <a:t>join-points</a:t>
            </a:r>
            <a:r>
              <a:rPr lang="es-ES" altLang="es-ES" sz="1400" dirty="0">
                <a:latin typeface="+mn-lt"/>
              </a:rPr>
              <a:t>. En </a:t>
            </a:r>
            <a:r>
              <a:rPr lang="es-ES" altLang="es-ES" sz="1400" dirty="0" err="1">
                <a:latin typeface="+mn-lt"/>
              </a:rPr>
              <a:t>AspectJ</a:t>
            </a:r>
            <a:r>
              <a:rPr lang="es-ES" altLang="es-ES" sz="1400" dirty="0">
                <a:latin typeface="+mn-lt"/>
              </a:rPr>
              <a:t>, por ejemplo, se pueden hacer modificaciones desde la introducción de clases y métodos hasta la modificación del comportamiento dentro de una función. Sin embargo, algunos elementos, como variables locales y estructuras de control, no son accesibles de manera directa.</a:t>
            </a:r>
          </a:p>
          <a:p>
            <a:pPr algn="just">
              <a:defRPr/>
            </a:pPr>
            <a:endParaRPr lang="es-ES" altLang="es-ES" sz="1400" b="1" dirty="0">
              <a:latin typeface="+mn-lt"/>
            </a:endParaRPr>
          </a:p>
          <a:p>
            <a:pPr algn="just">
              <a:defRPr/>
            </a:pPr>
            <a:r>
              <a:rPr lang="es-ES" sz="1400" b="1" i="0" dirty="0">
                <a:solidFill>
                  <a:srgbClr val="C00000"/>
                </a:solidFill>
                <a:effectLst/>
                <a:latin typeface="Google Sans"/>
              </a:rPr>
              <a:t>❌</a:t>
            </a:r>
            <a:r>
              <a:rPr lang="es-ES" sz="1400" b="1" i="0" dirty="0">
                <a:solidFill>
                  <a:srgbClr val="ECECEC"/>
                </a:solidFill>
                <a:effectLst/>
                <a:latin typeface="Google Sans"/>
              </a:rPr>
              <a:t> </a:t>
            </a:r>
            <a:r>
              <a:rPr lang="es-ES" altLang="es-ES" sz="1400" b="1" dirty="0" err="1">
                <a:latin typeface="+mn-lt"/>
              </a:rPr>
              <a:t>Uniformity</a:t>
            </a:r>
            <a:r>
              <a:rPr lang="es-ES" altLang="es-ES" sz="1400" b="1" dirty="0">
                <a:latin typeface="+mn-lt"/>
              </a:rPr>
              <a:t>:</a:t>
            </a:r>
            <a:r>
              <a:rPr lang="es-ES" altLang="es-ES" sz="1400" dirty="0">
                <a:latin typeface="+mn-lt"/>
              </a:rPr>
              <a:t> AOP no proporciona un tratamiento uniforme para todos los artefactos de la SPL. Aunque el código puede ser modularizado en aspectos, no existe una teoría unificadora comparable a AHEAD, y no hay herramientas que sean completamente independientes del lenguaje, lo que reduce la uniformidad en la implementación.</a:t>
            </a:r>
            <a:endParaRPr lang="es-ES" sz="1400" b="1" i="1" kern="0" dirty="0">
              <a:solidFill>
                <a:srgbClr val="0000FF"/>
              </a:solidFill>
              <a:latin typeface="+mn-lt"/>
            </a:endParaRPr>
          </a:p>
        </p:txBody>
      </p:sp>
    </p:spTree>
    <p:extLst>
      <p:ext uri="{BB962C8B-B14F-4D97-AF65-F5344CB8AC3E}">
        <p14:creationId xmlns:p14="http://schemas.microsoft.com/office/powerpoint/2010/main" val="723087447"/>
      </p:ext>
    </p:extLst>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err="1">
                <a:solidFill>
                  <a:srgbClr val="0000FF"/>
                </a:solidFill>
                <a:latin typeface="+mn-lt"/>
              </a:rPr>
              <a:t>Aspect-Oriented</a:t>
            </a:r>
            <a:r>
              <a:rPr lang="es-ES" altLang="es-ES" sz="2000" b="1" i="1" dirty="0">
                <a:solidFill>
                  <a:srgbClr val="0000FF"/>
                </a:solidFill>
                <a:latin typeface="+mn-lt"/>
              </a:rPr>
              <a:t> </a:t>
            </a:r>
            <a:r>
              <a:rPr lang="es-ES" altLang="es-ES" sz="2000" b="1" i="1" dirty="0" err="1">
                <a:solidFill>
                  <a:srgbClr val="0000FF"/>
                </a:solidFill>
                <a:latin typeface="+mn-lt"/>
              </a:rPr>
              <a:t>Programming</a:t>
            </a:r>
            <a:r>
              <a:rPr lang="es-ES" altLang="es-ES" sz="2000" b="1" i="1" dirty="0">
                <a:solidFill>
                  <a:srgbClr val="0000FF"/>
                </a:solidFill>
                <a:latin typeface="+mn-lt"/>
              </a:rPr>
              <a:t>, AOP </a:t>
            </a:r>
            <a:r>
              <a:rPr lang="es-ES" altLang="es-ES" sz="2000" b="1" dirty="0">
                <a:solidFill>
                  <a:srgbClr val="0000FF"/>
                </a:solidFill>
                <a:latin typeface="+mn-lt"/>
              </a:rPr>
              <a:t>(Programación Orientada a Aspectos) </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052736"/>
            <a:ext cx="9144000" cy="5509200"/>
          </a:xfrm>
          <a:prstGeom prst="rect">
            <a:avLst/>
          </a:prstGeom>
          <a:noFill/>
        </p:spPr>
        <p:txBody>
          <a:bodyPr wrap="square">
            <a:spAutoFit/>
          </a:bodyPr>
          <a:lstStyle/>
          <a:p>
            <a:pPr algn="just">
              <a:defRPr/>
            </a:pPr>
            <a:r>
              <a:rPr lang="es-ES" altLang="es-ES" sz="1600" u="sng" dirty="0">
                <a:latin typeface="+mn-lt"/>
              </a:rPr>
              <a:t>Clasificación:</a:t>
            </a:r>
          </a:p>
          <a:p>
            <a:pPr marL="342900" indent="-342900" algn="just">
              <a:buFont typeface="Arial" panose="020B0604020202020204" pitchFamily="34" charset="0"/>
              <a:buChar char="•"/>
              <a:defRPr/>
            </a:pPr>
            <a:r>
              <a:rPr lang="en-US" altLang="es-ES" sz="1600" dirty="0">
                <a:latin typeface="+mn-lt"/>
              </a:rPr>
              <a:t>Binding time: </a:t>
            </a:r>
            <a:r>
              <a:rPr lang="en-US" altLang="es-ES" sz="1600" b="1" dirty="0">
                <a:latin typeface="+mn-lt"/>
              </a:rPr>
              <a:t>Compile-Time, Load-Time, Run-Time</a:t>
            </a:r>
          </a:p>
          <a:p>
            <a:pPr marL="342900" indent="-342900" algn="just">
              <a:buFont typeface="Arial" panose="020B0604020202020204" pitchFamily="34" charset="0"/>
              <a:buChar char="•"/>
              <a:defRPr/>
            </a:pPr>
            <a:r>
              <a:rPr lang="en-US" altLang="es-ES" sz="1600" dirty="0">
                <a:latin typeface="+mn-lt"/>
              </a:rPr>
              <a:t>Technology:</a:t>
            </a:r>
            <a:r>
              <a:rPr lang="en-US" altLang="es-ES" sz="1600" b="1" dirty="0">
                <a:latin typeface="+mn-lt"/>
              </a:rPr>
              <a:t> Language-based</a:t>
            </a:r>
          </a:p>
          <a:p>
            <a:pPr marL="342900" indent="-342900" algn="just">
              <a:buFont typeface="Arial" panose="020B0604020202020204" pitchFamily="34" charset="0"/>
              <a:buChar char="•"/>
              <a:defRPr/>
            </a:pPr>
            <a:r>
              <a:rPr lang="en-US" altLang="es-ES" sz="1600" dirty="0">
                <a:latin typeface="+mn-lt"/>
              </a:rPr>
              <a:t>Representation: </a:t>
            </a:r>
            <a:r>
              <a:rPr lang="en-US" altLang="es-ES" sz="1600" b="1" dirty="0">
                <a:latin typeface="+mn-lt"/>
              </a:rPr>
              <a:t>Composition-based</a:t>
            </a:r>
          </a:p>
          <a:p>
            <a:pPr marL="342900" indent="-342900" algn="just">
              <a:buFont typeface="Arial" panose="020B0604020202020204" pitchFamily="34" charset="0"/>
              <a:buChar char="•"/>
              <a:defRPr/>
            </a:pPr>
            <a:endParaRPr lang="es-ES" sz="1600" b="1" u="sng" kern="0" dirty="0">
              <a:latin typeface="+mn-lt"/>
            </a:endParaRPr>
          </a:p>
          <a:p>
            <a:pPr algn="just">
              <a:defRPr/>
            </a:pPr>
            <a:r>
              <a:rPr lang="es-ES" sz="1600" b="1" kern="0" dirty="0">
                <a:solidFill>
                  <a:srgbClr val="00B050"/>
                </a:solidFill>
                <a:latin typeface="+mn-lt"/>
              </a:rPr>
              <a:t>Puntos fuertes: </a:t>
            </a:r>
            <a:r>
              <a:rPr lang="es-ES" altLang="es-ES" sz="1600" b="1" dirty="0">
                <a:solidFill>
                  <a:srgbClr val="00B050"/>
                </a:solidFill>
                <a:latin typeface="+mn-lt"/>
              </a:rPr>
              <a:t> </a:t>
            </a:r>
          </a:p>
          <a:p>
            <a:pPr marL="285750" indent="-285750" algn="just">
              <a:buFont typeface="Arial" panose="020B0604020202020204" pitchFamily="34" charset="0"/>
              <a:buChar char="•"/>
              <a:defRPr/>
            </a:pPr>
            <a:r>
              <a:rPr lang="es-ES" sz="1600" kern="0" dirty="0">
                <a:latin typeface="+mn-lt"/>
              </a:rPr>
              <a:t> Variabilidad en tiempo de compilación sin sobrecarga en tiempo de ejecución; también es posible la variabilidad en tiempo de carga.</a:t>
            </a:r>
          </a:p>
          <a:p>
            <a:pPr marL="285750" indent="-285750" algn="just">
              <a:buFont typeface="Arial" panose="020B0604020202020204" pitchFamily="34" charset="0"/>
              <a:buChar char="•"/>
              <a:defRPr/>
            </a:pPr>
            <a:r>
              <a:rPr lang="es-ES" sz="1600" kern="0" dirty="0">
                <a:latin typeface="+mn-lt"/>
              </a:rPr>
              <a:t>Separación del código de características (posiblemente entrecruzadas) en aspectos distintos.</a:t>
            </a:r>
          </a:p>
          <a:p>
            <a:pPr marL="285750" indent="-285750" algn="just">
              <a:buFont typeface="Arial" panose="020B0604020202020204" pitchFamily="34" charset="0"/>
              <a:buChar char="•"/>
              <a:defRPr/>
            </a:pPr>
            <a:r>
              <a:rPr lang="es-ES" sz="1600" kern="0" dirty="0">
                <a:latin typeface="+mn-lt"/>
              </a:rPr>
              <a:t>Trazabilidad directa de las características desde su especificación hasta su implementación en un aspecto.</a:t>
            </a:r>
          </a:p>
          <a:p>
            <a:pPr marL="285750" indent="-285750" algn="just">
              <a:buFont typeface="Arial" panose="020B0604020202020204" pitchFamily="34" charset="0"/>
              <a:buChar char="•"/>
              <a:defRPr/>
            </a:pPr>
            <a:r>
              <a:rPr lang="es-ES" sz="1600" kern="0" dirty="0">
                <a:latin typeface="+mn-lt"/>
              </a:rPr>
              <a:t>Granularidad fina basada en eventos durante la ejecución del programa, dependiendo del modelo de puntos de unión (</a:t>
            </a:r>
            <a:r>
              <a:rPr lang="es-ES" sz="1600" i="1" kern="0" dirty="0" err="1">
                <a:latin typeface="+mn-lt"/>
              </a:rPr>
              <a:t>join</a:t>
            </a:r>
            <a:r>
              <a:rPr lang="es-ES" sz="1600" i="1" kern="0" dirty="0">
                <a:latin typeface="+mn-lt"/>
              </a:rPr>
              <a:t> </a:t>
            </a:r>
            <a:r>
              <a:rPr lang="es-ES" sz="1600" i="1" kern="0" dirty="0" err="1">
                <a:latin typeface="+mn-lt"/>
              </a:rPr>
              <a:t>point</a:t>
            </a:r>
            <a:r>
              <a:rPr lang="es-ES" sz="1600" i="1" kern="0" dirty="0">
                <a:latin typeface="+mn-lt"/>
              </a:rPr>
              <a:t> </a:t>
            </a:r>
            <a:r>
              <a:rPr lang="es-ES" sz="1600" i="1" kern="0" dirty="0" err="1">
                <a:latin typeface="+mn-lt"/>
              </a:rPr>
              <a:t>model</a:t>
            </a:r>
            <a:r>
              <a:rPr lang="es-ES" sz="1600" kern="0" dirty="0">
                <a:latin typeface="+mn-lt"/>
              </a:rPr>
              <a:t>).</a:t>
            </a:r>
          </a:p>
          <a:p>
            <a:pPr marL="285750" indent="-285750" algn="just">
              <a:buFont typeface="Arial" panose="020B0604020202020204" pitchFamily="34" charset="0"/>
              <a:buChar char="•"/>
              <a:defRPr/>
            </a:pPr>
            <a:r>
              <a:rPr lang="es-ES" sz="1600" kern="0" dirty="0">
                <a:latin typeface="+mn-lt"/>
              </a:rPr>
              <a:t>Se requiere poco o ningún esfuerzo de planificación previa.</a:t>
            </a:r>
          </a:p>
          <a:p>
            <a:pPr algn="just">
              <a:defRPr/>
            </a:pPr>
            <a:r>
              <a:rPr lang="es-ES" sz="1600" b="1" kern="0" dirty="0">
                <a:solidFill>
                  <a:srgbClr val="C00000"/>
                </a:solidFill>
                <a:latin typeface="+mn-lt"/>
              </a:rPr>
              <a:t>Puntos débiles: </a:t>
            </a:r>
            <a:r>
              <a:rPr lang="es-ES" altLang="es-ES" sz="1600" b="1" dirty="0">
                <a:solidFill>
                  <a:srgbClr val="C00000"/>
                </a:solidFill>
                <a:latin typeface="+mn-lt"/>
              </a:rPr>
              <a:t> </a:t>
            </a:r>
          </a:p>
          <a:p>
            <a:pPr marL="285750" indent="-285750" algn="just">
              <a:buFont typeface="Arial" panose="020B0604020202020204" pitchFamily="34" charset="0"/>
              <a:buChar char="•"/>
              <a:defRPr/>
            </a:pPr>
            <a:r>
              <a:rPr lang="es-ES" sz="1600" kern="0" dirty="0">
                <a:latin typeface="+mn-lt"/>
              </a:rPr>
              <a:t>Requiere la adopción de una extensión sofisticada del lenguaje, incluyendo un nuevo paradigma de programación.</a:t>
            </a:r>
          </a:p>
          <a:p>
            <a:pPr marL="285750" indent="-285750" algn="just">
              <a:buFont typeface="Arial" panose="020B0604020202020204" pitchFamily="34" charset="0"/>
              <a:buChar char="•"/>
              <a:defRPr/>
            </a:pPr>
            <a:r>
              <a:rPr lang="es-ES" sz="1600" kern="0" dirty="0">
                <a:latin typeface="+mn-lt"/>
              </a:rPr>
              <a:t>Existen diferentes extensiones orientadas a aspectos para distintos lenguajes de código y no código; hasta ahora, solo se han desarrollado modelos uniformes experimentales.</a:t>
            </a:r>
          </a:p>
          <a:p>
            <a:pPr marL="285750" indent="-285750" algn="just">
              <a:buFont typeface="Arial" panose="020B0604020202020204" pitchFamily="34" charset="0"/>
              <a:buChar char="•"/>
              <a:defRPr/>
            </a:pPr>
            <a:r>
              <a:rPr lang="es-ES" sz="1600" kern="0" dirty="0">
                <a:latin typeface="+mn-lt"/>
              </a:rPr>
              <a:t>La composición está dirigida por la sintaxis y no ofrece interfaces forzadas entre los módulos de características.</a:t>
            </a:r>
          </a:p>
          <a:p>
            <a:pPr marL="285750" indent="-285750" algn="just">
              <a:buFont typeface="Arial" panose="020B0604020202020204" pitchFamily="34" charset="0"/>
              <a:buChar char="•"/>
              <a:defRPr/>
            </a:pPr>
            <a:r>
              <a:rPr lang="es-ES" sz="1600" kern="0" dirty="0">
                <a:latin typeface="+mn-lt"/>
              </a:rPr>
              <a:t>Aunque conceptualmente uniforme, es necesario construir herramientas específicas para cada lenguaje.</a:t>
            </a:r>
          </a:p>
          <a:p>
            <a:pPr marL="285750" indent="-285750" algn="just">
              <a:buFont typeface="Arial" panose="020B0604020202020204" pitchFamily="34" charset="0"/>
              <a:buChar char="•"/>
              <a:defRPr/>
            </a:pPr>
            <a:r>
              <a:rPr lang="es-ES" sz="1600" kern="0" dirty="0">
                <a:latin typeface="+mn-lt"/>
              </a:rPr>
              <a:t>Hasta ahora, solo existen herramientas académicas, con poca aplicación en la práctica.</a:t>
            </a:r>
          </a:p>
        </p:txBody>
      </p:sp>
    </p:spTree>
    <p:extLst>
      <p:ext uri="{BB962C8B-B14F-4D97-AF65-F5344CB8AC3E}">
        <p14:creationId xmlns:p14="http://schemas.microsoft.com/office/powerpoint/2010/main" val="3307233958"/>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908050"/>
            <a:ext cx="9144000" cy="707886"/>
          </a:xfrm>
          <a:prstGeom prst="rect">
            <a:avLst/>
          </a:prstGeom>
          <a:noFill/>
        </p:spPr>
        <p:txBody>
          <a:bodyPr wrap="square">
            <a:spAutoFit/>
          </a:bodyPr>
          <a:lstStyle/>
          <a:p>
            <a:pPr>
              <a:defRPr/>
            </a:pPr>
            <a:r>
              <a:rPr lang="es-ES" altLang="es-ES" sz="2400" b="1" dirty="0">
                <a:solidFill>
                  <a:srgbClr val="0000FF"/>
                </a:solidFill>
                <a:latin typeface="+mn-lt"/>
              </a:rPr>
              <a:t>Ejemplo: </a:t>
            </a:r>
            <a:r>
              <a:rPr lang="es-ES" altLang="es-ES" sz="2400" b="1" i="1" dirty="0" err="1">
                <a:solidFill>
                  <a:srgbClr val="0000FF"/>
                </a:solidFill>
                <a:latin typeface="+mn-lt"/>
              </a:rPr>
              <a:t>Graph</a:t>
            </a:r>
            <a:r>
              <a:rPr lang="es-ES" altLang="es-ES" sz="2400" b="1" i="1" dirty="0">
                <a:solidFill>
                  <a:srgbClr val="0000FF"/>
                </a:solidFill>
                <a:latin typeface="+mn-lt"/>
              </a:rPr>
              <a:t> </a:t>
            </a:r>
            <a:r>
              <a:rPr lang="es-ES" altLang="es-ES" sz="2400" b="1" i="1" dirty="0" err="1">
                <a:solidFill>
                  <a:srgbClr val="0000FF"/>
                </a:solidFill>
                <a:latin typeface="+mn-lt"/>
              </a:rPr>
              <a:t>library</a:t>
            </a:r>
            <a:r>
              <a:rPr lang="es-ES" altLang="es-ES" sz="2400" b="1" i="1" dirty="0">
                <a:solidFill>
                  <a:srgbClr val="0000FF"/>
                </a:solidFill>
                <a:latin typeface="+mn-lt"/>
              </a:rPr>
              <a:t> </a:t>
            </a:r>
            <a:r>
              <a:rPr lang="es-ES" altLang="es-ES" sz="2400" b="1" dirty="0">
                <a:solidFill>
                  <a:srgbClr val="0000FF"/>
                </a:solidFill>
                <a:latin typeface="+mn-lt"/>
              </a:rPr>
              <a:t>(Librería de grafos)</a:t>
            </a:r>
            <a:endParaRPr lang="es-ES" altLang="es-ES" sz="2400" dirty="0">
              <a:solidFill>
                <a:srgbClr val="0000FF"/>
              </a:solidFill>
              <a:latin typeface="+mn-lt"/>
            </a:endParaRPr>
          </a:p>
          <a:p>
            <a:pPr algn="just">
              <a:defRPr/>
            </a:pPr>
            <a:r>
              <a:rPr lang="es-ES" sz="1600" kern="0" dirty="0">
                <a:latin typeface="+mn-lt"/>
              </a:rPr>
              <a:t>.</a:t>
            </a:r>
          </a:p>
        </p:txBody>
      </p:sp>
      <p:pic>
        <p:nvPicPr>
          <p:cNvPr id="4" name="Imagen 3">
            <a:extLst>
              <a:ext uri="{FF2B5EF4-FFF2-40B4-BE49-F238E27FC236}">
                <a16:creationId xmlns:a16="http://schemas.microsoft.com/office/drawing/2014/main" id="{2646E6B3-F104-4174-A6E3-50697C56B22F}"/>
              </a:ext>
            </a:extLst>
          </p:cNvPr>
          <p:cNvPicPr>
            <a:picLocks noChangeAspect="1"/>
          </p:cNvPicPr>
          <p:nvPr/>
        </p:nvPicPr>
        <p:blipFill>
          <a:blip r:embed="rId2"/>
          <a:stretch>
            <a:fillRect/>
          </a:stretch>
        </p:blipFill>
        <p:spPr>
          <a:xfrm>
            <a:off x="0" y="1864763"/>
            <a:ext cx="9144000" cy="4079075"/>
          </a:xfrm>
          <a:prstGeom prst="rect">
            <a:avLst/>
          </a:prstGeom>
        </p:spPr>
      </p:pic>
    </p:spTree>
    <p:extLst>
      <p:ext uri="{BB962C8B-B14F-4D97-AF65-F5344CB8AC3E}">
        <p14:creationId xmlns:p14="http://schemas.microsoft.com/office/powerpoint/2010/main" val="3758633710"/>
      </p:ext>
    </p:extLst>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379791" y="4307616"/>
            <a:ext cx="7781561" cy="109188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101353039"/>
      </p:ext>
    </p:extLst>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523220"/>
          </a:xfrm>
          <a:prstGeom prst="rect">
            <a:avLst/>
          </a:prstGeom>
          <a:noFill/>
        </p:spPr>
        <p:txBody>
          <a:bodyPr wrap="square">
            <a:spAutoFit/>
          </a:bodyPr>
          <a:lstStyle/>
          <a:p>
            <a:pPr algn="ctr">
              <a:defRPr/>
            </a:pPr>
            <a:r>
              <a:rPr lang="es-ES" altLang="es-ES" sz="2800" b="1" i="1" dirty="0">
                <a:solidFill>
                  <a:srgbClr val="0000FF"/>
                </a:solidFill>
                <a:latin typeface="+mn-lt"/>
              </a:rPr>
              <a:t>Otras aproximaciones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495812"/>
            <a:ext cx="9144000" cy="4093428"/>
          </a:xfrm>
          <a:prstGeom prst="rect">
            <a:avLst/>
          </a:prstGeom>
          <a:noFill/>
        </p:spPr>
        <p:txBody>
          <a:bodyPr wrap="square">
            <a:spAutoFit/>
          </a:bodyPr>
          <a:lstStyle/>
          <a:p>
            <a:pPr marL="285750" indent="-285750" algn="just">
              <a:buFont typeface="Arial" panose="020B0604020202020204" pitchFamily="34" charset="0"/>
              <a:buChar char="•"/>
              <a:defRPr/>
            </a:pPr>
            <a:r>
              <a:rPr lang="es-ES" sz="2000" b="1" i="1" kern="0" dirty="0" err="1">
                <a:solidFill>
                  <a:srgbClr val="0000FF"/>
                </a:solidFill>
                <a:latin typeface="+mn-lt"/>
              </a:rPr>
              <a:t>Aspects</a:t>
            </a:r>
            <a:r>
              <a:rPr lang="es-ES" sz="2000" b="1" i="1" kern="0" dirty="0">
                <a:solidFill>
                  <a:srgbClr val="0000FF"/>
                </a:solidFill>
                <a:latin typeface="+mn-lt"/>
              </a:rPr>
              <a:t> and Feature Modules in </a:t>
            </a:r>
            <a:r>
              <a:rPr lang="es-ES" sz="2000" b="1" i="1" kern="0" dirty="0" err="1">
                <a:solidFill>
                  <a:srgbClr val="0000FF"/>
                </a:solidFill>
                <a:latin typeface="+mn-lt"/>
              </a:rPr>
              <a:t>Concert</a:t>
            </a:r>
            <a:r>
              <a:rPr lang="es-ES" sz="2000" kern="0" dirty="0">
                <a:solidFill>
                  <a:srgbClr val="0000FF"/>
                </a:solidFill>
                <a:latin typeface="+mn-lt"/>
              </a:rPr>
              <a:t> (Combinación de Aspectos y Módulos de Características): </a:t>
            </a:r>
            <a:r>
              <a:rPr lang="es-ES" sz="2000" kern="0" dirty="0">
                <a:latin typeface="+mn-lt"/>
              </a:rPr>
              <a:t>Integración de módulos de características y aspectos para mejorar la flexibilidad en la variabilidad del software.</a:t>
            </a:r>
          </a:p>
          <a:p>
            <a:pPr marL="285750" indent="-285750" algn="just">
              <a:buFont typeface="Arial" panose="020B0604020202020204" pitchFamily="34" charset="0"/>
              <a:buChar char="•"/>
              <a:defRPr/>
            </a:pPr>
            <a:endParaRPr lang="es-ES" sz="2000" kern="0" dirty="0">
              <a:latin typeface="+mn-lt"/>
            </a:endParaRPr>
          </a:p>
          <a:p>
            <a:pPr marL="285750" indent="-285750" algn="just">
              <a:buFont typeface="Arial" panose="020B0604020202020204" pitchFamily="34" charset="0"/>
              <a:buChar char="•"/>
              <a:defRPr/>
            </a:pPr>
            <a:r>
              <a:rPr lang="es-ES" sz="2000" b="1" i="1" kern="0" dirty="0">
                <a:solidFill>
                  <a:srgbClr val="0000FF"/>
                </a:solidFill>
                <a:latin typeface="+mn-lt"/>
              </a:rPr>
              <a:t>Delta-</a:t>
            </a:r>
            <a:r>
              <a:rPr lang="es-ES" sz="2000" b="1" i="1" kern="0" dirty="0" err="1">
                <a:solidFill>
                  <a:srgbClr val="0000FF"/>
                </a:solidFill>
                <a:latin typeface="+mn-lt"/>
              </a:rPr>
              <a:t>Oriented</a:t>
            </a:r>
            <a:r>
              <a:rPr lang="es-ES" sz="2000" b="1" i="1" kern="0" dirty="0">
                <a:solidFill>
                  <a:srgbClr val="0000FF"/>
                </a:solidFill>
                <a:latin typeface="+mn-lt"/>
              </a:rPr>
              <a:t> </a:t>
            </a:r>
            <a:r>
              <a:rPr lang="es-ES" sz="2000" b="1" i="1" kern="0" dirty="0" err="1">
                <a:solidFill>
                  <a:srgbClr val="0000FF"/>
                </a:solidFill>
                <a:latin typeface="+mn-lt"/>
              </a:rPr>
              <a:t>Programming</a:t>
            </a:r>
            <a:r>
              <a:rPr lang="es-ES" sz="2000" b="1" i="1" kern="0" dirty="0">
                <a:solidFill>
                  <a:srgbClr val="0000FF"/>
                </a:solidFill>
                <a:latin typeface="+mn-lt"/>
              </a:rPr>
              <a:t>, DOP </a:t>
            </a:r>
            <a:r>
              <a:rPr lang="es-ES" sz="2000" kern="0" dirty="0">
                <a:solidFill>
                  <a:srgbClr val="0000FF"/>
                </a:solidFill>
                <a:latin typeface="+mn-lt"/>
              </a:rPr>
              <a:t>(Programación Orientada a Deltas): </a:t>
            </a:r>
            <a:r>
              <a:rPr lang="es-ES" sz="2000" kern="0" dirty="0">
                <a:latin typeface="+mn-lt"/>
              </a:rPr>
              <a:t>Permite modificaciones incrementales en un programa mediante módulos delta.</a:t>
            </a:r>
          </a:p>
          <a:p>
            <a:pPr marL="285750" indent="-285750" algn="just">
              <a:buFont typeface="Arial" panose="020B0604020202020204" pitchFamily="34" charset="0"/>
              <a:buChar char="•"/>
              <a:defRPr/>
            </a:pPr>
            <a:endParaRPr lang="es-ES" sz="2000" kern="0" dirty="0">
              <a:latin typeface="+mn-lt"/>
            </a:endParaRPr>
          </a:p>
          <a:p>
            <a:pPr marL="285750" indent="-285750" algn="just">
              <a:buFont typeface="Arial" panose="020B0604020202020204" pitchFamily="34" charset="0"/>
              <a:buChar char="•"/>
              <a:defRPr/>
            </a:pPr>
            <a:r>
              <a:rPr lang="es-ES" sz="2000" b="1" i="1" kern="0" dirty="0" err="1">
                <a:solidFill>
                  <a:srgbClr val="0000FF"/>
                </a:solidFill>
                <a:latin typeface="+mn-lt"/>
              </a:rPr>
              <a:t>Refactoring</a:t>
            </a:r>
            <a:r>
              <a:rPr lang="es-ES" sz="2000" b="1" i="1" kern="0" dirty="0">
                <a:solidFill>
                  <a:srgbClr val="0000FF"/>
                </a:solidFill>
                <a:latin typeface="+mn-lt"/>
              </a:rPr>
              <a:t> Feature Modules </a:t>
            </a:r>
            <a:r>
              <a:rPr lang="es-ES" sz="2000" kern="0" dirty="0">
                <a:solidFill>
                  <a:srgbClr val="0000FF"/>
                </a:solidFill>
                <a:latin typeface="+mn-lt"/>
              </a:rPr>
              <a:t>(Refactorización de módulos de características): </a:t>
            </a:r>
            <a:r>
              <a:rPr lang="es-ES" sz="2000" kern="0" dirty="0">
                <a:latin typeface="+mn-lt"/>
              </a:rPr>
              <a:t>Modificación estructural de módulos sin alterar su comportamiento.</a:t>
            </a:r>
          </a:p>
          <a:p>
            <a:pPr marL="285750" indent="-285750" algn="just">
              <a:buFont typeface="Arial" panose="020B0604020202020204" pitchFamily="34" charset="0"/>
              <a:buChar char="•"/>
              <a:defRPr/>
            </a:pPr>
            <a:endParaRPr lang="es-ES" sz="2000" kern="0" dirty="0">
              <a:solidFill>
                <a:srgbClr val="0000FF"/>
              </a:solidFill>
              <a:latin typeface="+mn-lt"/>
            </a:endParaRPr>
          </a:p>
          <a:p>
            <a:pPr marL="285750" indent="-285750" algn="just">
              <a:buFont typeface="Arial" panose="020B0604020202020204" pitchFamily="34" charset="0"/>
              <a:buChar char="•"/>
              <a:defRPr/>
            </a:pPr>
            <a:r>
              <a:rPr lang="es-ES" sz="2000" b="1" i="1" kern="0" dirty="0" err="1">
                <a:solidFill>
                  <a:srgbClr val="0000FF"/>
                </a:solidFill>
                <a:latin typeface="+mn-lt"/>
              </a:rPr>
              <a:t>Context-Oriented</a:t>
            </a:r>
            <a:r>
              <a:rPr lang="es-ES" sz="2000" b="1" i="1" kern="0" dirty="0">
                <a:solidFill>
                  <a:srgbClr val="0000FF"/>
                </a:solidFill>
                <a:latin typeface="+mn-lt"/>
              </a:rPr>
              <a:t> </a:t>
            </a:r>
            <a:r>
              <a:rPr lang="es-ES" sz="2000" b="1" i="1" kern="0" dirty="0" err="1">
                <a:solidFill>
                  <a:srgbClr val="0000FF"/>
                </a:solidFill>
                <a:latin typeface="+mn-lt"/>
              </a:rPr>
              <a:t>Programming</a:t>
            </a:r>
            <a:r>
              <a:rPr lang="es-ES" sz="2000" b="1" i="1" kern="0" dirty="0">
                <a:solidFill>
                  <a:srgbClr val="0000FF"/>
                </a:solidFill>
                <a:latin typeface="+mn-lt"/>
              </a:rPr>
              <a:t>, COP </a:t>
            </a:r>
            <a:r>
              <a:rPr lang="es-ES" sz="2000" kern="0" dirty="0">
                <a:solidFill>
                  <a:srgbClr val="0000FF"/>
                </a:solidFill>
                <a:latin typeface="+mn-lt"/>
              </a:rPr>
              <a:t>(Programación Orientada al Contexto): </a:t>
            </a:r>
            <a:r>
              <a:rPr lang="es-ES" sz="2000" kern="0" dirty="0">
                <a:latin typeface="+mn-lt"/>
              </a:rPr>
              <a:t>Adapta el comportamiento del software dinámicamente según el contexto de ejecución</a:t>
            </a:r>
          </a:p>
        </p:txBody>
      </p:sp>
    </p:spTree>
    <p:extLst>
      <p:ext uri="{BB962C8B-B14F-4D97-AF65-F5344CB8AC3E}">
        <p14:creationId xmlns:p14="http://schemas.microsoft.com/office/powerpoint/2010/main" val="2452115732"/>
      </p:ext>
    </p:extLst>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6247864"/>
          </a:xfrm>
          <a:prstGeom prst="rect">
            <a:avLst/>
          </a:prstGeom>
          <a:noFill/>
        </p:spPr>
        <p:txBody>
          <a:bodyPr wrap="square">
            <a:spAutoFit/>
          </a:bodyPr>
          <a:lstStyle/>
          <a:p>
            <a:pPr algn="ctr">
              <a:defRPr/>
            </a:pPr>
            <a:r>
              <a:rPr lang="es-ES" altLang="es-ES" sz="2000" b="1" dirty="0">
                <a:solidFill>
                  <a:srgbClr val="0000FF"/>
                </a:solidFill>
                <a:latin typeface="+mn-lt"/>
              </a:rPr>
              <a:t>Estrategias de implementación de la variabilidad</a:t>
            </a:r>
          </a:p>
          <a:p>
            <a:pPr algn="just">
              <a:defRPr/>
            </a:pPr>
            <a:endParaRPr lang="es-ES" sz="1400" b="1" i="1" u="sng" kern="0" dirty="0">
              <a:latin typeface="+mn-lt"/>
            </a:endParaRPr>
          </a:p>
          <a:p>
            <a:pPr algn="just">
              <a:defRPr/>
            </a:pPr>
            <a:r>
              <a:rPr lang="es-ES" sz="1400" b="1" i="1" u="sng" kern="0" dirty="0" err="1">
                <a:latin typeface="+mn-lt"/>
              </a:rPr>
              <a:t>Classic</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Parameters</a:t>
            </a:r>
            <a:r>
              <a:rPr lang="es-ES" sz="1400" b="1" i="1" kern="0" dirty="0">
                <a:solidFill>
                  <a:srgbClr val="0000FF"/>
                </a:solidFill>
                <a:latin typeface="+mn-lt"/>
              </a:rPr>
              <a:t> </a:t>
            </a:r>
            <a:r>
              <a:rPr lang="es-ES" sz="1400" kern="0" dirty="0">
                <a:solidFill>
                  <a:srgbClr val="0000FF"/>
                </a:solidFill>
                <a:latin typeface="+mn-lt"/>
              </a:rPr>
              <a:t>(Parámetros)</a:t>
            </a:r>
          </a:p>
          <a:p>
            <a:pPr marL="742950" lvl="1" indent="-285750" algn="just">
              <a:buFont typeface="Courier New" panose="02070309020205020404" pitchFamily="49" charset="0"/>
              <a:buChar char="o"/>
              <a:defRPr/>
            </a:pPr>
            <a:r>
              <a:rPr lang="es-ES" sz="1400" b="1" i="1" kern="0" dirty="0" err="1">
                <a:solidFill>
                  <a:srgbClr val="0000FF"/>
                </a:solidFill>
                <a:latin typeface="+mn-lt"/>
              </a:rPr>
              <a:t>Design</a:t>
            </a:r>
            <a:r>
              <a:rPr lang="es-ES" sz="1400" b="1" i="1" kern="0" dirty="0">
                <a:solidFill>
                  <a:srgbClr val="0000FF"/>
                </a:solidFill>
                <a:latin typeface="+mn-lt"/>
              </a:rPr>
              <a:t> </a:t>
            </a:r>
            <a:r>
              <a:rPr lang="es-ES" sz="1400" b="1" i="1" kern="0" dirty="0" err="1">
                <a:solidFill>
                  <a:srgbClr val="0000FF"/>
                </a:solidFill>
                <a:latin typeface="+mn-lt"/>
              </a:rPr>
              <a:t>Patterns</a:t>
            </a:r>
            <a:r>
              <a:rPr lang="es-ES" sz="1400" b="1" i="1" kern="0" dirty="0">
                <a:solidFill>
                  <a:srgbClr val="0000FF"/>
                </a:solidFill>
                <a:latin typeface="+mn-lt"/>
              </a:rPr>
              <a:t> </a:t>
            </a:r>
            <a:r>
              <a:rPr lang="es-ES" sz="1400" kern="0" dirty="0">
                <a:solidFill>
                  <a:srgbClr val="0000FF"/>
                </a:solidFill>
                <a:latin typeface="+mn-lt"/>
              </a:rPr>
              <a:t>(Patrones de Diseño) </a:t>
            </a:r>
          </a:p>
          <a:p>
            <a:pPr marL="742950" lvl="1" indent="-285750" algn="just">
              <a:buFont typeface="Courier New" panose="02070309020205020404" pitchFamily="49" charset="0"/>
              <a:buChar char="o"/>
              <a:defRPr/>
            </a:pPr>
            <a:r>
              <a:rPr lang="es-ES" sz="1400" b="1" i="1" kern="0" dirty="0" err="1">
                <a:solidFill>
                  <a:srgbClr val="0000FF"/>
                </a:solidFill>
                <a:latin typeface="+mn-lt"/>
              </a:rPr>
              <a:t>Frameworks</a:t>
            </a:r>
            <a:r>
              <a:rPr lang="es-ES" sz="1400" b="1" i="1" kern="0" dirty="0">
                <a:solidFill>
                  <a:srgbClr val="0000FF"/>
                </a:solidFill>
                <a:latin typeface="+mn-lt"/>
              </a:rPr>
              <a:t> </a:t>
            </a:r>
            <a:r>
              <a:rPr lang="es-ES" sz="1400" kern="0" dirty="0">
                <a:solidFill>
                  <a:srgbClr val="0000FF"/>
                </a:solidFill>
                <a:latin typeface="+mn-lt"/>
              </a:rPr>
              <a:t>(Marcos de trabajo) </a:t>
            </a:r>
          </a:p>
          <a:p>
            <a:pPr marL="742950" lvl="1" indent="-285750" algn="just">
              <a:buFont typeface="Courier New" panose="02070309020205020404" pitchFamily="49" charset="0"/>
              <a:buChar char="o"/>
              <a:defRPr/>
            </a:pPr>
            <a:r>
              <a:rPr lang="es-ES" sz="1400" b="1" i="1" kern="0" dirty="0" err="1">
                <a:solidFill>
                  <a:srgbClr val="0000FF"/>
                </a:solidFill>
                <a:latin typeface="+mn-lt"/>
              </a:rPr>
              <a:t>Components</a:t>
            </a:r>
            <a:r>
              <a:rPr lang="es-ES" sz="1400" b="1" i="1" kern="0" dirty="0">
                <a:solidFill>
                  <a:srgbClr val="0000FF"/>
                </a:solidFill>
                <a:latin typeface="+mn-lt"/>
              </a:rPr>
              <a:t> and </a:t>
            </a:r>
            <a:r>
              <a:rPr lang="es-ES" sz="1400" b="1" i="1" kern="0" dirty="0" err="1">
                <a:solidFill>
                  <a:srgbClr val="0000FF"/>
                </a:solidFill>
                <a:latin typeface="+mn-lt"/>
              </a:rPr>
              <a:t>Services</a:t>
            </a:r>
            <a:r>
              <a:rPr lang="es-ES" sz="1400" b="1" i="1" kern="0" dirty="0">
                <a:solidFill>
                  <a:srgbClr val="0000FF"/>
                </a:solidFill>
                <a:latin typeface="+mn-lt"/>
              </a:rPr>
              <a:t> </a:t>
            </a:r>
            <a:r>
              <a:rPr lang="es-ES" sz="1400" kern="0" dirty="0">
                <a:solidFill>
                  <a:srgbClr val="0000FF"/>
                </a:solidFill>
                <a:latin typeface="+mn-lt"/>
              </a:rPr>
              <a:t>(Componentes y Servicios)</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Classic</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clásicos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Version</a:t>
            </a:r>
            <a:r>
              <a:rPr lang="es-ES" sz="1400" b="1" i="1" kern="0" dirty="0">
                <a:solidFill>
                  <a:srgbClr val="0000FF"/>
                </a:solidFill>
                <a:latin typeface="+mn-lt"/>
              </a:rPr>
              <a:t>-Control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Control de Versiones)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Build</a:t>
            </a:r>
            <a:r>
              <a:rPr lang="es-ES" sz="1400" b="1" i="1" kern="0" dirty="0">
                <a:solidFill>
                  <a:srgbClr val="0000FF"/>
                </a:solidFill>
                <a:latin typeface="+mn-lt"/>
              </a:rPr>
              <a:t> </a:t>
            </a:r>
            <a:r>
              <a:rPr lang="es-ES" sz="1400" b="1" i="1" kern="0" dirty="0" err="1">
                <a:solidFill>
                  <a:srgbClr val="0000FF"/>
                </a:solidFill>
                <a:latin typeface="+mn-lt"/>
              </a:rPr>
              <a:t>Systems</a:t>
            </a:r>
            <a:r>
              <a:rPr lang="es-ES" sz="1400" b="1" i="1" kern="0" dirty="0">
                <a:solidFill>
                  <a:srgbClr val="0000FF"/>
                </a:solidFill>
                <a:latin typeface="+mn-lt"/>
              </a:rPr>
              <a:t> </a:t>
            </a:r>
            <a:r>
              <a:rPr lang="es-ES" sz="1400" kern="0" dirty="0">
                <a:solidFill>
                  <a:srgbClr val="0000FF"/>
                </a:solidFill>
                <a:latin typeface="+mn-lt"/>
              </a:rPr>
              <a:t>(Sistemas de Construcción)</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Preprocessors</a:t>
            </a:r>
            <a:r>
              <a:rPr lang="es-ES" sz="1400" b="1" i="1" kern="0" dirty="0">
                <a:solidFill>
                  <a:srgbClr val="0000FF"/>
                </a:solidFill>
                <a:latin typeface="+mn-lt"/>
              </a:rPr>
              <a:t> </a:t>
            </a:r>
            <a:r>
              <a:rPr lang="es-ES" sz="1400" kern="0" dirty="0">
                <a:solidFill>
                  <a:srgbClr val="0000FF"/>
                </a:solidFill>
                <a:latin typeface="+mn-lt"/>
              </a:rPr>
              <a:t>(Preprocesadores)</a:t>
            </a:r>
          </a:p>
          <a:p>
            <a:pPr marL="742950" lvl="1" indent="-285750" algn="just">
              <a:buFont typeface="Courier New" panose="02070309020205020404" pitchFamily="49" charset="0"/>
              <a:buChar char="o"/>
              <a:defRPr/>
            </a:pPr>
            <a:endParaRPr lang="es-ES" altLang="es-ES" sz="1400" dirty="0">
              <a:latin typeface="+mn-lt"/>
            </a:endParaRPr>
          </a:p>
          <a:p>
            <a:pPr algn="just">
              <a:defRPr/>
            </a:pPr>
            <a:r>
              <a:rPr lang="es-ES" sz="1400" b="1" i="1" u="sng" kern="0" dirty="0" err="1">
                <a:latin typeface="+mn-lt"/>
              </a:rPr>
              <a:t>Advanced</a:t>
            </a:r>
            <a:r>
              <a:rPr lang="es-ES" sz="1400" b="1" i="1" u="sng" kern="0" dirty="0">
                <a:latin typeface="+mn-lt"/>
              </a:rPr>
              <a:t>, </a:t>
            </a:r>
            <a:r>
              <a:rPr lang="es-ES" sz="1400" b="1" i="1" u="sng" kern="0" dirty="0" err="1">
                <a:latin typeface="+mn-lt"/>
              </a:rPr>
              <a:t>Language-based</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el lenguaje):</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FOP </a:t>
            </a:r>
            <a:r>
              <a:rPr lang="es-ES" sz="1400" kern="0" dirty="0">
                <a:solidFill>
                  <a:srgbClr val="0000FF"/>
                </a:solidFill>
                <a:latin typeface="+mn-lt"/>
              </a:rPr>
              <a:t>(Programación Orientada a Características)</a:t>
            </a:r>
          </a:p>
          <a:p>
            <a:pPr marL="742950" lvl="1" indent="-285750" algn="just">
              <a:buFont typeface="Courier New" panose="02070309020205020404" pitchFamily="49" charset="0"/>
              <a:buChar char="o"/>
              <a:defRPr/>
            </a:pPr>
            <a:r>
              <a:rPr lang="es-ES" sz="1400" b="1" i="1" kern="0" dirty="0" err="1">
                <a:solidFill>
                  <a:srgbClr val="0000FF"/>
                </a:solidFill>
                <a:latin typeface="+mn-lt"/>
              </a:rPr>
              <a:t>Aspect-Oriented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AOP </a:t>
            </a:r>
            <a:r>
              <a:rPr lang="es-ES" sz="1400" kern="0" dirty="0">
                <a:solidFill>
                  <a:srgbClr val="0000FF"/>
                </a:solidFill>
                <a:latin typeface="+mn-lt"/>
              </a:rPr>
              <a:t>(Programación Orientada a Aspectos) </a:t>
            </a:r>
          </a:p>
          <a:p>
            <a:pPr marL="742950" lvl="1" indent="-285750" algn="just">
              <a:buFont typeface="Courier New" panose="02070309020205020404" pitchFamily="49" charset="0"/>
              <a:buChar char="o"/>
              <a:defRPr/>
            </a:pPr>
            <a:r>
              <a:rPr lang="en-US" sz="1400" b="1" i="1" kern="0" dirty="0">
                <a:solidFill>
                  <a:srgbClr val="0000FF"/>
                </a:solidFill>
                <a:latin typeface="+mn-lt"/>
              </a:rPr>
              <a:t>Aspects and Feature Modules in Concert </a:t>
            </a:r>
            <a:r>
              <a:rPr lang="es-ES" sz="1400" kern="0" dirty="0">
                <a:solidFill>
                  <a:srgbClr val="0000FF"/>
                </a:solidFill>
                <a:latin typeface="+mn-lt"/>
              </a:rPr>
              <a:t>(Combinación de Aspectos y Módulos de Características) </a:t>
            </a:r>
          </a:p>
          <a:p>
            <a:pPr lvl="1" algn="just">
              <a:defRPr/>
            </a:pPr>
            <a:r>
              <a:rPr lang="es-ES" sz="1400" b="1" i="1" u="sng" kern="0" dirty="0" err="1">
                <a:latin typeface="+mn-lt"/>
              </a:rPr>
              <a:t>Further</a:t>
            </a:r>
            <a:r>
              <a:rPr lang="es-ES" sz="1400" b="1" i="1" u="sng" kern="0" dirty="0">
                <a:latin typeface="+mn-lt"/>
              </a:rPr>
              <a:t> </a:t>
            </a:r>
            <a:r>
              <a:rPr lang="es-ES" sz="1400" b="1" i="1" u="sng" kern="0" dirty="0" err="1">
                <a:latin typeface="+mn-lt"/>
              </a:rPr>
              <a:t>Approaches</a:t>
            </a:r>
            <a:r>
              <a:rPr lang="es-ES" sz="1400" b="1" i="1" u="sng" kern="0" dirty="0">
                <a:latin typeface="+mn-lt"/>
              </a:rPr>
              <a:t> </a:t>
            </a:r>
            <a:r>
              <a:rPr lang="es-ES" sz="1400" u="sng" kern="0" dirty="0">
                <a:latin typeface="+mn-lt"/>
              </a:rPr>
              <a:t>(Otras Aproximaciones):</a:t>
            </a:r>
          </a:p>
          <a:p>
            <a:pPr marL="1200150" lvl="2" indent="-285750" algn="just">
              <a:buFont typeface="Courier New" panose="02070309020205020404" pitchFamily="49" charset="0"/>
              <a:buChar char="o"/>
              <a:defRPr/>
            </a:pPr>
            <a:r>
              <a:rPr lang="es-ES" sz="1400" b="1" i="1" kern="0" dirty="0">
                <a:solidFill>
                  <a:srgbClr val="0000FF"/>
                </a:solidFill>
                <a:latin typeface="+mn-lt"/>
              </a:rPr>
              <a:t>Delta-</a:t>
            </a:r>
            <a:r>
              <a:rPr lang="es-ES" sz="1400" b="1" i="1" kern="0" dirty="0" err="1">
                <a:solidFill>
                  <a:srgbClr val="0000FF"/>
                </a:solidFill>
                <a:latin typeface="+mn-lt"/>
              </a:rPr>
              <a: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DOP </a:t>
            </a:r>
            <a:r>
              <a:rPr lang="es-ES" sz="1400" kern="0" dirty="0">
                <a:solidFill>
                  <a:srgbClr val="0000FF"/>
                </a:solidFill>
                <a:latin typeface="+mn-lt"/>
              </a:rPr>
              <a:t>(Programación Orientada a Deltas)</a:t>
            </a:r>
          </a:p>
          <a:p>
            <a:pPr marL="1200150" lvl="2" indent="-285750" algn="just">
              <a:buFont typeface="Courier New" panose="02070309020205020404" pitchFamily="49" charset="0"/>
              <a:buChar char="o"/>
              <a:defRPr/>
            </a:pPr>
            <a:r>
              <a:rPr lang="es-ES" sz="1400" b="1" i="1" kern="0" dirty="0" err="1">
                <a:solidFill>
                  <a:srgbClr val="0000FF"/>
                </a:solidFill>
                <a:latin typeface="+mn-lt"/>
              </a:rPr>
              <a:t>Refactoring</a:t>
            </a:r>
            <a:r>
              <a:rPr lang="es-ES" sz="1400" b="1" i="1" kern="0" dirty="0">
                <a:solidFill>
                  <a:srgbClr val="0000FF"/>
                </a:solidFill>
                <a:latin typeface="+mn-lt"/>
              </a:rPr>
              <a:t> Feature Modules </a:t>
            </a:r>
            <a:r>
              <a:rPr lang="es-ES" sz="1400" kern="0" dirty="0">
                <a:solidFill>
                  <a:srgbClr val="0000FF"/>
                </a:solidFill>
                <a:latin typeface="+mn-lt"/>
              </a:rPr>
              <a:t>(Refactorización de módulos de características)</a:t>
            </a:r>
          </a:p>
          <a:p>
            <a:pPr marL="1200150" lvl="2" indent="-285750" algn="just">
              <a:buFont typeface="Courier New" panose="02070309020205020404" pitchFamily="49" charset="0"/>
              <a:buChar char="o"/>
              <a:defRPr/>
            </a:pPr>
            <a:r>
              <a:rPr lang="es-ES" sz="1400" b="1" i="1" kern="0" dirty="0" err="1">
                <a:solidFill>
                  <a:srgbClr val="0000FF"/>
                </a:solidFill>
                <a:latin typeface="+mn-lt"/>
              </a:rPr>
              <a:t>Context-Oriented</a:t>
            </a:r>
            <a:r>
              <a:rPr lang="es-ES" sz="1400" b="1" i="1" kern="0" dirty="0">
                <a:solidFill>
                  <a:srgbClr val="0000FF"/>
                </a:solidFill>
                <a:latin typeface="+mn-lt"/>
              </a:rPr>
              <a:t> </a:t>
            </a:r>
            <a:r>
              <a:rPr lang="es-ES" sz="1400" b="1" i="1" kern="0" dirty="0" err="1">
                <a:solidFill>
                  <a:srgbClr val="0000FF"/>
                </a:solidFill>
                <a:latin typeface="+mn-lt"/>
              </a:rPr>
              <a:t>Programming</a:t>
            </a:r>
            <a:r>
              <a:rPr lang="es-ES" sz="1400" b="1" i="1" kern="0" dirty="0">
                <a:solidFill>
                  <a:srgbClr val="0000FF"/>
                </a:solidFill>
                <a:latin typeface="+mn-lt"/>
              </a:rPr>
              <a:t>, COP </a:t>
            </a:r>
            <a:r>
              <a:rPr lang="es-ES" sz="1400" kern="0" dirty="0">
                <a:solidFill>
                  <a:srgbClr val="0000FF"/>
                </a:solidFill>
                <a:latin typeface="+mn-lt"/>
              </a:rPr>
              <a:t>(Programación Orientada al Contexto)</a:t>
            </a:r>
            <a:endParaRPr lang="es-ES" altLang="es-ES" sz="1400" dirty="0">
              <a:latin typeface="+mn-lt"/>
            </a:endParaRPr>
          </a:p>
          <a:p>
            <a:pPr marL="742950" lvl="1" indent="-285750" algn="just">
              <a:buFont typeface="Courier New" panose="02070309020205020404" pitchFamily="49" charset="0"/>
              <a:buChar char="o"/>
              <a:defRPr/>
            </a:pPr>
            <a:endParaRPr lang="es-ES" sz="1400" kern="0" dirty="0">
              <a:solidFill>
                <a:srgbClr val="0000FF"/>
              </a:solidFill>
              <a:latin typeface="+mn-lt"/>
            </a:endParaRPr>
          </a:p>
          <a:p>
            <a:pPr algn="just">
              <a:defRPr/>
            </a:pPr>
            <a:r>
              <a:rPr lang="es-ES" sz="1400" b="1" i="1" u="sng" kern="0" dirty="0" err="1">
                <a:latin typeface="+mn-lt"/>
              </a:rPr>
              <a:t>Advanced</a:t>
            </a:r>
            <a:r>
              <a:rPr lang="es-ES" sz="1400" b="1" i="1" u="sng" kern="0" dirty="0">
                <a:latin typeface="+mn-lt"/>
              </a:rPr>
              <a:t>, Tool-</a:t>
            </a:r>
            <a:r>
              <a:rPr lang="es-ES" sz="1400" b="1" i="1" u="sng" kern="0" dirty="0" err="1">
                <a:latin typeface="+mn-lt"/>
              </a:rPr>
              <a:t>driven</a:t>
            </a:r>
            <a:r>
              <a:rPr lang="es-ES" sz="1400" b="1" i="1" u="sng" kern="0" dirty="0">
                <a:latin typeface="+mn-lt"/>
              </a:rPr>
              <a:t> </a:t>
            </a:r>
            <a:r>
              <a:rPr lang="es-ES" sz="1400" b="1" i="1" u="sng" kern="0" dirty="0" err="1">
                <a:latin typeface="+mn-lt"/>
              </a:rPr>
              <a:t>variability</a:t>
            </a:r>
            <a:r>
              <a:rPr lang="es-ES" sz="1400" b="1" i="1" u="sng" kern="0" dirty="0">
                <a:latin typeface="+mn-lt"/>
              </a:rPr>
              <a:t> </a:t>
            </a:r>
            <a:r>
              <a:rPr lang="es-ES" sz="1400" b="1" i="1" u="sng" kern="0" dirty="0" err="1">
                <a:latin typeface="+mn-lt"/>
              </a:rPr>
              <a:t>mechanisms</a:t>
            </a:r>
            <a:r>
              <a:rPr lang="es-ES" sz="1400" b="1" i="1" u="sng" kern="0" dirty="0">
                <a:latin typeface="+mn-lt"/>
              </a:rPr>
              <a:t>  </a:t>
            </a:r>
            <a:r>
              <a:rPr lang="es-ES" sz="1400" u="sng" kern="0" dirty="0">
                <a:latin typeface="+mn-lt"/>
              </a:rPr>
              <a:t>(Mecanismos avanzados basados en herramientas):</a:t>
            </a:r>
            <a:endParaRPr lang="es-ES" altLang="es-ES" sz="1400" u="sng" dirty="0">
              <a:latin typeface="+mn-lt"/>
            </a:endParaRPr>
          </a:p>
          <a:p>
            <a:pPr marL="742950" lvl="1" indent="-285750" algn="just">
              <a:buFont typeface="Courier New" panose="02070309020205020404" pitchFamily="49" charset="0"/>
              <a:buChar char="o"/>
              <a:defRPr/>
            </a:pPr>
            <a:r>
              <a:rPr lang="es-ES" sz="1400" b="1" i="1" kern="0" dirty="0">
                <a:solidFill>
                  <a:srgbClr val="0000FF"/>
                </a:solidFill>
                <a:latin typeface="+mn-lt"/>
              </a:rPr>
              <a:t>Feature </a:t>
            </a:r>
            <a:r>
              <a:rPr lang="es-ES" sz="1400" b="1" i="1" kern="0" dirty="0" err="1">
                <a:solidFill>
                  <a:srgbClr val="0000FF"/>
                </a:solidFill>
                <a:latin typeface="+mn-lt"/>
              </a:rPr>
              <a:t>Tracing</a:t>
            </a:r>
            <a:r>
              <a:rPr lang="es-ES" sz="1400" b="1" i="1" kern="0" dirty="0">
                <a:solidFill>
                  <a:srgbClr val="0000FF"/>
                </a:solidFill>
                <a:latin typeface="+mn-lt"/>
              </a:rPr>
              <a:t> </a:t>
            </a:r>
            <a:r>
              <a:rPr lang="es-ES" sz="1400" kern="0" dirty="0">
                <a:solidFill>
                  <a:srgbClr val="0000FF"/>
                </a:solidFill>
                <a:latin typeface="+mn-lt"/>
              </a:rPr>
              <a:t>(Trazabilidad de Características)</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Views</a:t>
            </a:r>
            <a:r>
              <a:rPr lang="es-ES" sz="1400" b="1" i="1" kern="0" dirty="0">
                <a:solidFill>
                  <a:srgbClr val="0000FF"/>
                </a:solidFill>
                <a:latin typeface="+mn-lt"/>
              </a:rPr>
              <a:t> </a:t>
            </a:r>
            <a:r>
              <a:rPr lang="es-ES" sz="1400" b="1" i="1" kern="0" dirty="0" err="1">
                <a:solidFill>
                  <a:srgbClr val="0000FF"/>
                </a:solidFill>
                <a:latin typeface="+mn-lt"/>
              </a:rPr>
              <a:t>on</a:t>
            </a:r>
            <a:r>
              <a:rPr lang="es-ES" sz="1400" b="1" i="1" kern="0" dirty="0">
                <a:solidFill>
                  <a:srgbClr val="0000FF"/>
                </a:solidFill>
                <a:latin typeface="+mn-lt"/>
              </a:rPr>
              <a:t> </a:t>
            </a:r>
            <a:r>
              <a:rPr lang="es-ES" sz="1400" b="1" i="1" kern="0" dirty="0" err="1">
                <a:solidFill>
                  <a:srgbClr val="0000FF"/>
                </a:solidFill>
                <a:latin typeface="+mn-lt"/>
              </a:rPr>
              <a:t>Code</a:t>
            </a:r>
            <a:r>
              <a:rPr lang="es-ES" sz="1400" b="1" i="1" kern="0" dirty="0">
                <a:solidFill>
                  <a:srgbClr val="0000FF"/>
                </a:solidFill>
                <a:latin typeface="+mn-lt"/>
              </a:rPr>
              <a:t> </a:t>
            </a:r>
            <a:r>
              <a:rPr lang="es-ES" sz="1400" kern="0" dirty="0">
                <a:solidFill>
                  <a:srgbClr val="0000FF"/>
                </a:solidFill>
                <a:latin typeface="+mn-lt"/>
              </a:rPr>
              <a:t>(Vistas sobre el Código)</a:t>
            </a:r>
            <a:endParaRPr lang="es-ES" altLang="es-ES" sz="1400" dirty="0">
              <a:latin typeface="+mn-lt"/>
            </a:endParaRPr>
          </a:p>
          <a:p>
            <a:pPr marL="742950" lvl="1" indent="-285750" algn="just">
              <a:buFont typeface="Courier New" panose="02070309020205020404" pitchFamily="49" charset="0"/>
              <a:buChar char="o"/>
              <a:defRPr/>
            </a:pPr>
            <a:r>
              <a:rPr lang="es-ES" sz="1400" b="1" i="1" kern="0" dirty="0" err="1">
                <a:solidFill>
                  <a:srgbClr val="0000FF"/>
                </a:solidFill>
                <a:latin typeface="+mn-lt"/>
              </a:rPr>
              <a:t>Integrated</a:t>
            </a:r>
            <a:r>
              <a:rPr lang="es-ES" sz="1400" b="1" i="1" kern="0" dirty="0">
                <a:solidFill>
                  <a:srgbClr val="0000FF"/>
                </a:solidFill>
                <a:latin typeface="+mn-lt"/>
              </a:rPr>
              <a:t> </a:t>
            </a:r>
            <a:r>
              <a:rPr lang="es-ES" sz="1400" b="1" i="1" kern="0" dirty="0" err="1">
                <a:solidFill>
                  <a:srgbClr val="0000FF"/>
                </a:solidFill>
                <a:latin typeface="+mn-lt"/>
              </a:rPr>
              <a:t>Product</a:t>
            </a:r>
            <a:r>
              <a:rPr lang="es-ES" sz="1400" b="1" i="1" kern="0" dirty="0">
                <a:solidFill>
                  <a:srgbClr val="0000FF"/>
                </a:solidFill>
                <a:latin typeface="+mn-lt"/>
              </a:rPr>
              <a:t> </a:t>
            </a:r>
            <a:r>
              <a:rPr lang="es-ES" sz="1400" b="1" i="1" kern="0" dirty="0" err="1">
                <a:solidFill>
                  <a:srgbClr val="0000FF"/>
                </a:solidFill>
                <a:latin typeface="+mn-lt"/>
              </a:rPr>
              <a:t>Derivation</a:t>
            </a:r>
            <a:r>
              <a:rPr lang="es-ES" sz="1400" b="1" i="1" kern="0" dirty="0">
                <a:solidFill>
                  <a:srgbClr val="0000FF"/>
                </a:solidFill>
                <a:latin typeface="+mn-lt"/>
              </a:rPr>
              <a:t> </a:t>
            </a:r>
            <a:r>
              <a:rPr lang="es-ES" sz="1400" kern="0" dirty="0">
                <a:solidFill>
                  <a:srgbClr val="0000FF"/>
                </a:solidFill>
                <a:latin typeface="+mn-lt"/>
              </a:rPr>
              <a:t>(Derivación Integrada de Productos)</a:t>
            </a:r>
          </a:p>
          <a:p>
            <a:pPr marL="742950" lvl="1" indent="-285750" algn="just">
              <a:buFont typeface="Courier New" panose="02070309020205020404" pitchFamily="49" charset="0"/>
              <a:buChar char="o"/>
              <a:defRPr/>
            </a:pPr>
            <a:r>
              <a:rPr lang="es-ES" sz="1400" b="1" i="1" kern="0" dirty="0">
                <a:solidFill>
                  <a:srgbClr val="0000FF"/>
                </a:solidFill>
                <a:latin typeface="+mn-lt"/>
              </a:rPr>
              <a:t>Virtual </a:t>
            </a:r>
            <a:r>
              <a:rPr lang="es-ES" sz="1400" b="1" i="1" kern="0" dirty="0" err="1">
                <a:solidFill>
                  <a:srgbClr val="0000FF"/>
                </a:solidFill>
                <a:latin typeface="+mn-lt"/>
              </a:rPr>
              <a:t>Separation</a:t>
            </a:r>
            <a:r>
              <a:rPr lang="es-ES" sz="1400" b="1" i="1" kern="0" dirty="0">
                <a:solidFill>
                  <a:srgbClr val="0000FF"/>
                </a:solidFill>
                <a:latin typeface="+mn-lt"/>
              </a:rPr>
              <a:t> </a:t>
            </a:r>
            <a:r>
              <a:rPr lang="es-ES" sz="1400" b="1" i="1" kern="0" dirty="0" err="1">
                <a:solidFill>
                  <a:srgbClr val="0000FF"/>
                </a:solidFill>
                <a:latin typeface="+mn-lt"/>
              </a:rPr>
              <a:t>of</a:t>
            </a:r>
            <a:r>
              <a:rPr lang="es-ES" sz="1400" b="1" i="1" kern="0" dirty="0">
                <a:solidFill>
                  <a:srgbClr val="0000FF"/>
                </a:solidFill>
                <a:latin typeface="+mn-lt"/>
              </a:rPr>
              <a:t> </a:t>
            </a:r>
            <a:r>
              <a:rPr lang="es-ES" sz="1400" b="1" i="1" kern="0" dirty="0" err="1">
                <a:solidFill>
                  <a:srgbClr val="0000FF"/>
                </a:solidFill>
                <a:latin typeface="+mn-lt"/>
              </a:rPr>
              <a:t>Concerns</a:t>
            </a:r>
            <a:r>
              <a:rPr lang="es-ES" sz="1400" b="1" i="1" kern="0" dirty="0">
                <a:solidFill>
                  <a:srgbClr val="0000FF"/>
                </a:solidFill>
                <a:latin typeface="+mn-lt"/>
              </a:rPr>
              <a:t> </a:t>
            </a:r>
            <a:r>
              <a:rPr lang="es-ES" sz="1400" kern="0" dirty="0">
                <a:solidFill>
                  <a:srgbClr val="0000FF"/>
                </a:solidFill>
                <a:latin typeface="+mn-lt"/>
              </a:rPr>
              <a:t>(Separación Virtual de Conceptos)</a:t>
            </a:r>
          </a:p>
          <a:p>
            <a:pPr marL="742950" lvl="1" indent="-285750" algn="just">
              <a:buFont typeface="Courier New" panose="02070309020205020404" pitchFamily="49" charset="0"/>
              <a:buChar char="o"/>
              <a:defRPr/>
            </a:pPr>
            <a:endParaRPr lang="es-ES" sz="1600" kern="0" dirty="0">
              <a:solidFill>
                <a:srgbClr val="0000FF"/>
              </a:solidFill>
              <a:latin typeface="+mn-lt"/>
            </a:endParaRPr>
          </a:p>
        </p:txBody>
      </p:sp>
      <p:sp>
        <p:nvSpPr>
          <p:cNvPr id="2" name="Rectángulo 1">
            <a:extLst>
              <a:ext uri="{FF2B5EF4-FFF2-40B4-BE49-F238E27FC236}">
                <a16:creationId xmlns:a16="http://schemas.microsoft.com/office/drawing/2014/main" id="{E98D684E-691F-4873-87BE-450155E99049}"/>
              </a:ext>
            </a:extLst>
          </p:cNvPr>
          <p:cNvSpPr/>
          <p:nvPr/>
        </p:nvSpPr>
        <p:spPr>
          <a:xfrm>
            <a:off x="485356" y="6432675"/>
            <a:ext cx="53149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32049821"/>
      </p:ext>
    </p:extLst>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61665"/>
          </a:xfrm>
          <a:prstGeom prst="rect">
            <a:avLst/>
          </a:prstGeom>
          <a:noFill/>
        </p:spPr>
        <p:txBody>
          <a:bodyPr wrap="square">
            <a:spAutoFit/>
          </a:bodyPr>
          <a:lstStyle/>
          <a:p>
            <a:pPr algn="ctr">
              <a:defRPr/>
            </a:pPr>
            <a:r>
              <a:rPr lang="es-ES" altLang="es-ES" sz="2400" b="1" i="1" dirty="0">
                <a:solidFill>
                  <a:srgbClr val="0000FF"/>
                </a:solidFill>
                <a:latin typeface="+mn-lt"/>
              </a:rPr>
              <a:t>Virtual </a:t>
            </a:r>
            <a:r>
              <a:rPr lang="es-ES" altLang="es-ES" sz="2400" b="1" i="1" dirty="0" err="1">
                <a:solidFill>
                  <a:srgbClr val="0000FF"/>
                </a:solidFill>
                <a:latin typeface="+mn-lt"/>
              </a:rPr>
              <a:t>Separation</a:t>
            </a:r>
            <a:r>
              <a:rPr lang="es-ES" altLang="es-ES" sz="2400" b="1" i="1" dirty="0">
                <a:solidFill>
                  <a:srgbClr val="0000FF"/>
                </a:solidFill>
                <a:latin typeface="+mn-lt"/>
              </a:rPr>
              <a:t> </a:t>
            </a:r>
            <a:r>
              <a:rPr lang="es-ES" altLang="es-ES" sz="2400" b="1" i="1" dirty="0" err="1">
                <a:solidFill>
                  <a:srgbClr val="0000FF"/>
                </a:solidFill>
                <a:latin typeface="+mn-lt"/>
              </a:rPr>
              <a:t>of</a:t>
            </a:r>
            <a:r>
              <a:rPr lang="es-ES" altLang="es-ES" sz="2400" b="1" i="1" dirty="0">
                <a:solidFill>
                  <a:srgbClr val="0000FF"/>
                </a:solidFill>
                <a:latin typeface="+mn-lt"/>
              </a:rPr>
              <a:t> </a:t>
            </a:r>
            <a:r>
              <a:rPr lang="es-ES" altLang="es-ES" sz="2400" b="1" i="1" dirty="0" err="1">
                <a:solidFill>
                  <a:srgbClr val="0000FF"/>
                </a:solidFill>
                <a:latin typeface="+mn-lt"/>
              </a:rPr>
              <a:t>Concerns</a:t>
            </a:r>
            <a:r>
              <a:rPr lang="es-ES" altLang="es-ES" sz="2400" b="1" i="1" dirty="0">
                <a:solidFill>
                  <a:srgbClr val="0000FF"/>
                </a:solidFill>
                <a:latin typeface="+mn-lt"/>
              </a:rPr>
              <a:t> (Separación Virtual de Conceptos)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226369"/>
            <a:ext cx="9144000" cy="5016758"/>
          </a:xfrm>
          <a:prstGeom prst="rect">
            <a:avLst/>
          </a:prstGeom>
          <a:noFill/>
        </p:spPr>
        <p:txBody>
          <a:bodyPr wrap="square">
            <a:spAutoFit/>
          </a:bodyPr>
          <a:lstStyle/>
          <a:p>
            <a:pPr algn="just">
              <a:defRPr/>
            </a:pPr>
            <a:r>
              <a:rPr lang="es-ES" sz="2000" kern="0" dirty="0">
                <a:latin typeface="+mn-lt"/>
              </a:rPr>
              <a:t>Enfoque basado en herramientas para el desarrollo de </a:t>
            </a:r>
            <a:r>
              <a:rPr lang="es-ES" sz="2000" kern="0" dirty="0" err="1">
                <a:latin typeface="+mn-lt"/>
              </a:rPr>
              <a:t>SPLs</a:t>
            </a:r>
            <a:r>
              <a:rPr lang="es-ES" sz="2000" kern="0" dirty="0">
                <a:latin typeface="+mn-lt"/>
              </a:rPr>
              <a:t>. Se apoya en la combinación de información de </a:t>
            </a:r>
            <a:r>
              <a:rPr lang="es-ES" sz="2000" kern="0" dirty="0">
                <a:solidFill>
                  <a:srgbClr val="0000FF"/>
                </a:solidFill>
                <a:latin typeface="+mn-lt"/>
              </a:rPr>
              <a:t>trazabilidad</a:t>
            </a:r>
            <a:r>
              <a:rPr lang="es-ES" sz="2000" kern="0" dirty="0">
                <a:latin typeface="+mn-lt"/>
              </a:rPr>
              <a:t>, </a:t>
            </a:r>
            <a:r>
              <a:rPr lang="es-ES" sz="2000" kern="0" dirty="0">
                <a:solidFill>
                  <a:srgbClr val="0000FF"/>
                </a:solidFill>
                <a:latin typeface="+mn-lt"/>
              </a:rPr>
              <a:t>visualización</a:t>
            </a:r>
            <a:r>
              <a:rPr lang="es-ES" sz="2000" kern="0" dirty="0">
                <a:latin typeface="+mn-lt"/>
              </a:rPr>
              <a:t>, </a:t>
            </a:r>
            <a:r>
              <a:rPr lang="es-ES" sz="2000" kern="0" dirty="0">
                <a:solidFill>
                  <a:srgbClr val="0000FF"/>
                </a:solidFill>
                <a:latin typeface="+mn-lt"/>
              </a:rPr>
              <a:t>vistas </a:t>
            </a:r>
            <a:r>
              <a:rPr lang="es-ES" sz="2000" kern="0" dirty="0">
                <a:latin typeface="+mn-lt"/>
              </a:rPr>
              <a:t>del código fuente y la integración de </a:t>
            </a:r>
            <a:r>
              <a:rPr lang="es-ES" sz="2000" kern="0" dirty="0">
                <a:solidFill>
                  <a:srgbClr val="0000FF"/>
                </a:solidFill>
                <a:latin typeface="+mn-lt"/>
              </a:rPr>
              <a:t>modelos de características</a:t>
            </a:r>
            <a:r>
              <a:rPr lang="es-ES" sz="2000" kern="0" dirty="0">
                <a:latin typeface="+mn-lt"/>
              </a:rPr>
              <a:t>. Esto permite que el código asociado a cada característica se pueda visualizar, editar y comprender de manera separada sin que haya una separación física en el código fuente​.</a:t>
            </a:r>
          </a:p>
          <a:p>
            <a:pPr algn="just">
              <a:defRPr/>
            </a:pPr>
            <a:endParaRPr lang="es-ES" sz="2000" kern="0" dirty="0">
              <a:latin typeface="+mn-lt"/>
            </a:endParaRPr>
          </a:p>
          <a:p>
            <a:pPr marL="342900" indent="-342900" algn="just">
              <a:buFont typeface="Arial" panose="020B0604020202020204" pitchFamily="34" charset="0"/>
              <a:buChar char="•"/>
              <a:defRPr/>
            </a:pPr>
            <a:r>
              <a:rPr lang="es-ES" sz="2000" b="1" i="1" kern="0" dirty="0" err="1">
                <a:solidFill>
                  <a:srgbClr val="0000FF"/>
                </a:solidFill>
                <a:latin typeface="+mn-lt"/>
              </a:rPr>
              <a:t>Views</a:t>
            </a:r>
            <a:r>
              <a:rPr lang="es-ES" sz="2000" b="1" i="1" kern="0" dirty="0">
                <a:solidFill>
                  <a:srgbClr val="0000FF"/>
                </a:solidFill>
                <a:latin typeface="+mn-lt"/>
              </a:rPr>
              <a:t> </a:t>
            </a:r>
            <a:r>
              <a:rPr lang="es-ES" sz="2000" b="1" i="1" kern="0" dirty="0" err="1">
                <a:solidFill>
                  <a:srgbClr val="0000FF"/>
                </a:solidFill>
                <a:latin typeface="+mn-lt"/>
              </a:rPr>
              <a:t>on</a:t>
            </a:r>
            <a:r>
              <a:rPr lang="es-ES" sz="2000" b="1" i="1" kern="0" dirty="0">
                <a:solidFill>
                  <a:srgbClr val="0000FF"/>
                </a:solidFill>
                <a:latin typeface="+mn-lt"/>
              </a:rPr>
              <a:t> </a:t>
            </a:r>
            <a:r>
              <a:rPr lang="es-ES" sz="2000" b="1" i="1" kern="0" dirty="0" err="1">
                <a:solidFill>
                  <a:srgbClr val="0000FF"/>
                </a:solidFill>
                <a:latin typeface="+mn-lt"/>
              </a:rPr>
              <a:t>Code</a:t>
            </a:r>
            <a:r>
              <a:rPr lang="es-ES" sz="2000" kern="0" dirty="0">
                <a:solidFill>
                  <a:srgbClr val="0000FF"/>
                </a:solidFill>
                <a:latin typeface="+mn-lt"/>
              </a:rPr>
              <a:t> (Vistas en el Código):</a:t>
            </a:r>
            <a:r>
              <a:rPr lang="es-ES" sz="2000" kern="0" dirty="0">
                <a:latin typeface="+mn-lt"/>
              </a:rPr>
              <a:t> Se utilizan para ocultar detalles de implementación no relevantes a una característica seleccionada, ayudando a los desarrolladores a centrarse en la funcionalidad específica sin distracciones​. Permiten explorar las interacciones entre características y prever la estructura del código generado antes de compilar.</a:t>
            </a:r>
          </a:p>
          <a:p>
            <a:pPr marL="342900" indent="-342900" algn="just">
              <a:buFont typeface="Arial" panose="020B0604020202020204" pitchFamily="34" charset="0"/>
              <a:buChar char="•"/>
              <a:defRPr/>
            </a:pPr>
            <a:endParaRPr lang="es-ES" sz="2000" kern="0" dirty="0">
              <a:latin typeface="+mn-lt"/>
            </a:endParaRPr>
          </a:p>
          <a:p>
            <a:pPr marL="342900" indent="-342900" algn="just">
              <a:buFont typeface="Arial" panose="020B0604020202020204" pitchFamily="34" charset="0"/>
              <a:buChar char="•"/>
              <a:defRPr/>
            </a:pPr>
            <a:r>
              <a:rPr lang="es-ES" sz="2000" b="1" i="1" kern="0" dirty="0" err="1">
                <a:solidFill>
                  <a:srgbClr val="0000FF"/>
                </a:solidFill>
                <a:latin typeface="+mn-lt"/>
              </a:rPr>
              <a:t>Integrated</a:t>
            </a:r>
            <a:r>
              <a:rPr lang="es-ES" sz="2000" b="1" i="1" kern="0" dirty="0">
                <a:solidFill>
                  <a:srgbClr val="0000FF"/>
                </a:solidFill>
                <a:latin typeface="+mn-lt"/>
              </a:rPr>
              <a:t> </a:t>
            </a:r>
            <a:r>
              <a:rPr lang="es-ES" sz="2000" b="1" i="1" kern="0" dirty="0" err="1">
                <a:solidFill>
                  <a:srgbClr val="0000FF"/>
                </a:solidFill>
                <a:latin typeface="+mn-lt"/>
              </a:rPr>
              <a:t>Product</a:t>
            </a:r>
            <a:r>
              <a:rPr lang="es-ES" sz="2000" b="1" i="1" kern="0" dirty="0">
                <a:solidFill>
                  <a:srgbClr val="0000FF"/>
                </a:solidFill>
                <a:latin typeface="+mn-lt"/>
              </a:rPr>
              <a:t> </a:t>
            </a:r>
            <a:r>
              <a:rPr lang="es-ES" sz="2000" b="1" i="1" kern="0" dirty="0" err="1">
                <a:solidFill>
                  <a:srgbClr val="0000FF"/>
                </a:solidFill>
                <a:latin typeface="+mn-lt"/>
              </a:rPr>
              <a:t>Derivation</a:t>
            </a:r>
            <a:r>
              <a:rPr lang="es-ES" sz="2000" b="1" i="1" kern="0" dirty="0">
                <a:solidFill>
                  <a:srgbClr val="0000FF"/>
                </a:solidFill>
                <a:latin typeface="+mn-lt"/>
              </a:rPr>
              <a:t> </a:t>
            </a:r>
            <a:r>
              <a:rPr lang="es-ES" sz="2000" kern="0" dirty="0">
                <a:solidFill>
                  <a:srgbClr val="0000FF"/>
                </a:solidFill>
                <a:latin typeface="+mn-lt"/>
              </a:rPr>
              <a:t>(Derivación Integrada de Productos):</a:t>
            </a:r>
            <a:r>
              <a:rPr lang="es-ES" sz="2000" kern="0" dirty="0">
                <a:latin typeface="+mn-lt"/>
              </a:rPr>
              <a:t> Se automatiza la derivación de productos a partir de modelos de características, asegurando que solo se generen configuraciones válidas​. Las herramientas permiten seleccionar características y generar automáticamente los productos.</a:t>
            </a:r>
          </a:p>
        </p:txBody>
      </p:sp>
    </p:spTree>
    <p:extLst>
      <p:ext uri="{BB962C8B-B14F-4D97-AF65-F5344CB8AC3E}">
        <p14:creationId xmlns:p14="http://schemas.microsoft.com/office/powerpoint/2010/main" val="347911046"/>
      </p:ext>
    </p:extLst>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738664"/>
          </a:xfrm>
          <a:prstGeom prst="rect">
            <a:avLst/>
          </a:prstGeom>
          <a:noFill/>
        </p:spPr>
        <p:txBody>
          <a:bodyPr wrap="square">
            <a:spAutoFit/>
          </a:bodyPr>
          <a:lstStyle/>
          <a:p>
            <a:pPr algn="ctr">
              <a:defRPr/>
            </a:pPr>
            <a:r>
              <a:rPr lang="es-ES" altLang="es-ES" sz="2400" b="1" i="1" dirty="0">
                <a:solidFill>
                  <a:srgbClr val="0000FF"/>
                </a:solidFill>
                <a:latin typeface="+mn-lt"/>
              </a:rPr>
              <a:t>Virtual </a:t>
            </a:r>
            <a:r>
              <a:rPr lang="es-ES" altLang="es-ES" sz="2400" b="1" i="1" dirty="0" err="1">
                <a:solidFill>
                  <a:srgbClr val="0000FF"/>
                </a:solidFill>
                <a:latin typeface="+mn-lt"/>
              </a:rPr>
              <a:t>Separation</a:t>
            </a:r>
            <a:r>
              <a:rPr lang="es-ES" altLang="es-ES" sz="2400" b="1" i="1" dirty="0">
                <a:solidFill>
                  <a:srgbClr val="0000FF"/>
                </a:solidFill>
                <a:latin typeface="+mn-lt"/>
              </a:rPr>
              <a:t> </a:t>
            </a:r>
            <a:r>
              <a:rPr lang="es-ES" altLang="es-ES" sz="2400" b="1" i="1" dirty="0" err="1">
                <a:solidFill>
                  <a:srgbClr val="0000FF"/>
                </a:solidFill>
                <a:latin typeface="+mn-lt"/>
              </a:rPr>
              <a:t>of</a:t>
            </a:r>
            <a:r>
              <a:rPr lang="es-ES" altLang="es-ES" sz="2400" b="1" i="1" dirty="0">
                <a:solidFill>
                  <a:srgbClr val="0000FF"/>
                </a:solidFill>
                <a:latin typeface="+mn-lt"/>
              </a:rPr>
              <a:t> </a:t>
            </a:r>
            <a:r>
              <a:rPr lang="es-ES" altLang="es-ES" sz="2400" b="1" i="1" dirty="0" err="1">
                <a:solidFill>
                  <a:srgbClr val="0000FF"/>
                </a:solidFill>
                <a:latin typeface="+mn-lt"/>
              </a:rPr>
              <a:t>Concerns</a:t>
            </a:r>
            <a:r>
              <a:rPr lang="es-ES" altLang="es-ES" sz="2400" b="1" i="1" dirty="0">
                <a:solidFill>
                  <a:srgbClr val="0000FF"/>
                </a:solidFill>
                <a:latin typeface="+mn-lt"/>
              </a:rPr>
              <a:t> (Separación Virtual de Conceptos)</a:t>
            </a:r>
          </a:p>
          <a:p>
            <a:pPr>
              <a:defRPr/>
            </a:pPr>
            <a:r>
              <a:rPr lang="es-ES" altLang="es-ES" u="sng" dirty="0">
                <a:latin typeface="+mn-lt"/>
              </a:rPr>
              <a:t>Ejemplo:</a:t>
            </a:r>
            <a:r>
              <a:rPr lang="es-ES" altLang="es-ES" dirty="0">
                <a:latin typeface="+mn-lt"/>
              </a:rPr>
              <a:t> CIDE</a:t>
            </a:r>
          </a:p>
        </p:txBody>
      </p:sp>
      <p:pic>
        <p:nvPicPr>
          <p:cNvPr id="6" name="Imagen 5">
            <a:extLst>
              <a:ext uri="{FF2B5EF4-FFF2-40B4-BE49-F238E27FC236}">
                <a16:creationId xmlns:a16="http://schemas.microsoft.com/office/drawing/2014/main" id="{E1C06F6A-0F74-41D2-AC87-F0D8A4BB0E1C}"/>
              </a:ext>
            </a:extLst>
          </p:cNvPr>
          <p:cNvPicPr>
            <a:picLocks noChangeAspect="1"/>
          </p:cNvPicPr>
          <p:nvPr/>
        </p:nvPicPr>
        <p:blipFill>
          <a:blip r:embed="rId2"/>
          <a:stretch>
            <a:fillRect/>
          </a:stretch>
        </p:blipFill>
        <p:spPr>
          <a:xfrm>
            <a:off x="1915514" y="1413991"/>
            <a:ext cx="5198861" cy="5299810"/>
          </a:xfrm>
          <a:prstGeom prst="rect">
            <a:avLst/>
          </a:prstGeom>
        </p:spPr>
      </p:pic>
    </p:spTree>
    <p:extLst>
      <p:ext uri="{BB962C8B-B14F-4D97-AF65-F5344CB8AC3E}">
        <p14:creationId xmlns:p14="http://schemas.microsoft.com/office/powerpoint/2010/main" val="309247646"/>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75063"/>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Virtual </a:t>
            </a:r>
            <a:r>
              <a:rPr lang="es-ES" altLang="es-ES" sz="2000" b="1" i="1" dirty="0" err="1">
                <a:solidFill>
                  <a:srgbClr val="0000FF"/>
                </a:solidFill>
                <a:latin typeface="+mn-lt"/>
              </a:rPr>
              <a:t>Separation</a:t>
            </a:r>
            <a:r>
              <a:rPr lang="es-ES" altLang="es-ES" sz="2000" b="1" i="1" dirty="0">
                <a:solidFill>
                  <a:srgbClr val="0000FF"/>
                </a:solidFill>
                <a:latin typeface="+mn-lt"/>
              </a:rPr>
              <a:t> </a:t>
            </a:r>
            <a:r>
              <a:rPr lang="es-ES" altLang="es-ES" sz="2000" b="1" i="1" dirty="0" err="1">
                <a:solidFill>
                  <a:srgbClr val="0000FF"/>
                </a:solidFill>
                <a:latin typeface="+mn-lt"/>
              </a:rPr>
              <a:t>of</a:t>
            </a:r>
            <a:r>
              <a:rPr lang="es-ES" altLang="es-ES" sz="2000" b="1" i="1" dirty="0">
                <a:solidFill>
                  <a:srgbClr val="0000FF"/>
                </a:solidFill>
                <a:latin typeface="+mn-lt"/>
              </a:rPr>
              <a:t> </a:t>
            </a:r>
            <a:r>
              <a:rPr lang="es-ES" altLang="es-ES" sz="2000" b="1" i="1" dirty="0" err="1">
                <a:solidFill>
                  <a:srgbClr val="0000FF"/>
                </a:solidFill>
                <a:latin typeface="+mn-lt"/>
              </a:rPr>
              <a:t>Concerns</a:t>
            </a:r>
            <a:r>
              <a:rPr lang="es-ES" altLang="es-ES" sz="2000" b="1" i="1" dirty="0">
                <a:solidFill>
                  <a:srgbClr val="0000FF"/>
                </a:solidFill>
                <a:latin typeface="+mn-lt"/>
              </a:rPr>
              <a:t> (Separación Virtual de Conceptos)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0" y="1189776"/>
            <a:ext cx="9144000" cy="5632311"/>
          </a:xfrm>
          <a:prstGeom prst="rect">
            <a:avLst/>
          </a:prstGeom>
          <a:noFill/>
        </p:spPr>
        <p:txBody>
          <a:bodyPr wrap="square">
            <a:spAutoFit/>
          </a:bodyPr>
          <a:lstStyle/>
          <a:p>
            <a:pPr algn="just">
              <a:defRPr/>
            </a:pPr>
            <a:r>
              <a:rPr lang="es-ES" altLang="es-ES" u="sng" dirty="0">
                <a:latin typeface="+mn-lt"/>
              </a:rPr>
              <a:t>Criterios de calidad:</a:t>
            </a:r>
          </a:p>
          <a:p>
            <a:pPr algn="just">
              <a:defRPr/>
            </a:pPr>
            <a:r>
              <a:rPr lang="es-ES" b="1" i="0" dirty="0">
                <a:solidFill>
                  <a:srgbClr val="DF000F"/>
                </a:solidFill>
                <a:effectLst/>
                <a:latin typeface="Source Sans Pro" panose="020B0503030403020204" pitchFamily="34" charset="0"/>
              </a:rPr>
              <a:t>✅ </a:t>
            </a:r>
            <a:r>
              <a:rPr lang="es-ES" altLang="es-ES" b="1" dirty="0" err="1">
                <a:latin typeface="+mn-lt"/>
              </a:rPr>
              <a:t>Preplanning</a:t>
            </a:r>
            <a:r>
              <a:rPr lang="es-ES" altLang="es-ES" b="1" dirty="0">
                <a:latin typeface="+mn-lt"/>
              </a:rPr>
              <a:t> </a:t>
            </a:r>
            <a:r>
              <a:rPr lang="es-ES" altLang="es-ES" b="1" dirty="0" err="1">
                <a:latin typeface="+mn-lt"/>
              </a:rPr>
              <a:t>effort</a:t>
            </a:r>
            <a:r>
              <a:rPr lang="es-ES" altLang="es-ES" b="1" dirty="0">
                <a:latin typeface="+mn-lt"/>
              </a:rPr>
              <a:t>:</a:t>
            </a:r>
            <a:r>
              <a:rPr lang="es-ES" altLang="es-ES" dirty="0">
                <a:latin typeface="+mn-lt"/>
              </a:rPr>
              <a:t> No requiere una planificación previa significativa, ya que el código se modifica de manera invasiva y se alinea bien con la adopción de líneas de productos de manera extractiva.</a:t>
            </a:r>
          </a:p>
          <a:p>
            <a:pPr algn="just">
              <a:defRPr/>
            </a:pPr>
            <a:endParaRPr lang="es-ES" altLang="es-ES" b="1" dirty="0">
              <a:latin typeface="+mn-lt"/>
            </a:endParaRPr>
          </a:p>
          <a:p>
            <a:pPr algn="just">
              <a:defRPr/>
            </a:pPr>
            <a:r>
              <a:rPr lang="es-ES" b="1" i="0" dirty="0">
                <a:solidFill>
                  <a:srgbClr val="DF000F"/>
                </a:solidFill>
                <a:effectLst/>
                <a:latin typeface="Source Sans Pro" panose="020B0503030403020204" pitchFamily="34" charset="0"/>
              </a:rPr>
              <a:t>✅ </a:t>
            </a:r>
            <a:r>
              <a:rPr lang="es-ES" altLang="es-ES" b="1" dirty="0">
                <a:latin typeface="+mn-lt"/>
              </a:rPr>
              <a:t>Feature </a:t>
            </a:r>
            <a:r>
              <a:rPr lang="es-ES" altLang="es-ES" b="1" dirty="0" err="1">
                <a:latin typeface="+mn-lt"/>
              </a:rPr>
              <a:t>traceability</a:t>
            </a:r>
            <a:r>
              <a:rPr lang="es-ES" altLang="es-ES" b="1" dirty="0">
                <a:latin typeface="+mn-lt"/>
              </a:rPr>
              <a:t>:</a:t>
            </a:r>
            <a:r>
              <a:rPr lang="es-ES" altLang="es-ES" dirty="0">
                <a:latin typeface="+mn-lt"/>
              </a:rPr>
              <a:t> La trazabilidad es un objetivo clave del enfoque, explotándose para la navegación, visualización y análisis del código.</a:t>
            </a:r>
          </a:p>
          <a:p>
            <a:pPr algn="just">
              <a:defRPr/>
            </a:pPr>
            <a:endParaRPr lang="es-ES" altLang="es-ES" b="1" dirty="0">
              <a:latin typeface="+mn-lt"/>
            </a:endParaRPr>
          </a:p>
          <a:p>
            <a:pPr algn="just">
              <a:defRPr/>
            </a:pPr>
            <a:r>
              <a:rPr lang="es-ES" sz="1800" b="1" i="0" dirty="0">
                <a:solidFill>
                  <a:srgbClr val="FFC000"/>
                </a:solidFill>
                <a:effectLst/>
                <a:latin typeface="Google Sans"/>
              </a:rPr>
              <a:t>▨</a:t>
            </a:r>
            <a:r>
              <a:rPr lang="es-ES" b="1" i="0" dirty="0">
                <a:solidFill>
                  <a:srgbClr val="ECECEC"/>
                </a:solidFill>
                <a:effectLst/>
                <a:latin typeface="Google Sans"/>
              </a:rPr>
              <a:t> </a:t>
            </a:r>
            <a:r>
              <a:rPr lang="es-ES" altLang="es-ES" b="1" dirty="0" err="1">
                <a:latin typeface="+mn-lt"/>
              </a:rPr>
              <a:t>Separation</a:t>
            </a:r>
            <a:r>
              <a:rPr lang="es-ES" altLang="es-ES" b="1" dirty="0">
                <a:latin typeface="+mn-lt"/>
              </a:rPr>
              <a:t> </a:t>
            </a:r>
            <a:r>
              <a:rPr lang="es-ES" altLang="es-ES" b="1" dirty="0" err="1">
                <a:latin typeface="+mn-lt"/>
              </a:rPr>
              <a:t>of</a:t>
            </a:r>
            <a:r>
              <a:rPr lang="es-ES" altLang="es-ES" b="1" dirty="0">
                <a:latin typeface="+mn-lt"/>
              </a:rPr>
              <a:t> </a:t>
            </a:r>
            <a:r>
              <a:rPr lang="es-ES" altLang="es-ES" b="1" dirty="0" err="1">
                <a:latin typeface="+mn-lt"/>
              </a:rPr>
              <a:t>concerns</a:t>
            </a:r>
            <a:r>
              <a:rPr lang="es-ES" altLang="es-ES" b="1" dirty="0">
                <a:latin typeface="+mn-lt"/>
              </a:rPr>
              <a:t>:</a:t>
            </a:r>
            <a:r>
              <a:rPr lang="es-ES" altLang="es-ES" dirty="0">
                <a:latin typeface="+mn-lt"/>
              </a:rPr>
              <a:t> Aunque permite visualizar las características de manera separada, el código sigue estando físicamente entremezclado en la base de código común, lo que limita la separación total de preocupaciones.</a:t>
            </a:r>
          </a:p>
          <a:p>
            <a:pPr algn="just">
              <a:defRPr/>
            </a:pPr>
            <a:endParaRPr lang="es-ES" altLang="es-ES" b="1" dirty="0">
              <a:latin typeface="+mn-lt"/>
            </a:endParaRPr>
          </a:p>
          <a:p>
            <a:pPr algn="just">
              <a:defRPr/>
            </a:pPr>
            <a:r>
              <a:rPr lang="es-ES" b="1" i="0" dirty="0">
                <a:solidFill>
                  <a:srgbClr val="C00000"/>
                </a:solidFill>
                <a:effectLst/>
                <a:latin typeface="Google Sans"/>
              </a:rPr>
              <a:t>❌</a:t>
            </a:r>
            <a:r>
              <a:rPr lang="es-ES" b="1" i="0" dirty="0">
                <a:solidFill>
                  <a:srgbClr val="ECECEC"/>
                </a:solidFill>
                <a:effectLst/>
                <a:latin typeface="Google Sans"/>
              </a:rPr>
              <a:t> </a:t>
            </a:r>
            <a:r>
              <a:rPr lang="es-ES" altLang="es-ES" b="1" dirty="0" err="1">
                <a:latin typeface="+mn-lt"/>
              </a:rPr>
              <a:t>Information</a:t>
            </a:r>
            <a:r>
              <a:rPr lang="es-ES" altLang="es-ES" b="1" dirty="0">
                <a:latin typeface="+mn-lt"/>
              </a:rPr>
              <a:t> </a:t>
            </a:r>
            <a:r>
              <a:rPr lang="es-ES" altLang="es-ES" b="1" dirty="0" err="1">
                <a:latin typeface="+mn-lt"/>
              </a:rPr>
              <a:t>hiding</a:t>
            </a:r>
            <a:r>
              <a:rPr lang="es-ES" altLang="es-ES" b="1" dirty="0">
                <a:latin typeface="+mn-lt"/>
              </a:rPr>
              <a:t>:</a:t>
            </a:r>
            <a:r>
              <a:rPr lang="es-ES" altLang="es-ES" dirty="0">
                <a:latin typeface="+mn-lt"/>
              </a:rPr>
              <a:t> No ofrece soporte para ocultamiento de información mediante interfaces y compilación separada.</a:t>
            </a:r>
          </a:p>
          <a:p>
            <a:pPr algn="just">
              <a:defRPr/>
            </a:pPr>
            <a:endParaRPr lang="es-ES" altLang="es-ES" b="1" dirty="0">
              <a:latin typeface="+mn-lt"/>
            </a:endParaRPr>
          </a:p>
          <a:p>
            <a:pPr algn="just">
              <a:defRPr/>
            </a:pPr>
            <a:r>
              <a:rPr lang="es-ES" b="1" i="0" dirty="0">
                <a:solidFill>
                  <a:srgbClr val="DF000F"/>
                </a:solidFill>
                <a:effectLst/>
                <a:latin typeface="Source Sans Pro" panose="020B0503030403020204" pitchFamily="34" charset="0"/>
              </a:rPr>
              <a:t>✅</a:t>
            </a:r>
            <a:r>
              <a:rPr lang="es-ES" b="1" i="0" dirty="0">
                <a:solidFill>
                  <a:srgbClr val="FFC000"/>
                </a:solidFill>
                <a:effectLst/>
                <a:latin typeface="Google Sans"/>
              </a:rPr>
              <a:t> </a:t>
            </a:r>
            <a:r>
              <a:rPr lang="es-ES" altLang="es-ES" b="1" dirty="0" err="1">
                <a:latin typeface="+mn-lt"/>
              </a:rPr>
              <a:t>Granularity</a:t>
            </a:r>
            <a:r>
              <a:rPr lang="es-ES" altLang="es-ES" b="1" dirty="0">
                <a:latin typeface="+mn-lt"/>
              </a:rPr>
              <a:t>:</a:t>
            </a:r>
            <a:r>
              <a:rPr lang="es-ES" altLang="es-ES" dirty="0">
                <a:latin typeface="+mn-lt"/>
              </a:rPr>
              <a:t> Permite operar a niveles de granularidad arbitrarios, facilitando modificaciones finas y detalladas en el código.</a:t>
            </a:r>
          </a:p>
          <a:p>
            <a:pPr algn="just">
              <a:defRPr/>
            </a:pPr>
            <a:endParaRPr lang="es-ES" altLang="es-ES" b="1" dirty="0">
              <a:latin typeface="+mn-lt"/>
            </a:endParaRPr>
          </a:p>
          <a:p>
            <a:pPr algn="just">
              <a:defRPr/>
            </a:pPr>
            <a:r>
              <a:rPr lang="es-ES" b="1" i="0" dirty="0">
                <a:solidFill>
                  <a:srgbClr val="DF000F"/>
                </a:solidFill>
                <a:effectLst/>
                <a:latin typeface="Source Sans Pro" panose="020B0503030403020204" pitchFamily="34" charset="0"/>
              </a:rPr>
              <a:t>✅</a:t>
            </a:r>
            <a:r>
              <a:rPr lang="es-ES" b="1" i="0" dirty="0">
                <a:solidFill>
                  <a:srgbClr val="ECECEC"/>
                </a:solidFill>
                <a:effectLst/>
                <a:latin typeface="Google Sans"/>
              </a:rPr>
              <a:t> </a:t>
            </a:r>
            <a:r>
              <a:rPr lang="es-ES" altLang="es-ES" b="1" dirty="0" err="1">
                <a:latin typeface="+mn-lt"/>
              </a:rPr>
              <a:t>Uniformity</a:t>
            </a:r>
            <a:r>
              <a:rPr lang="es-ES" altLang="es-ES" b="1" dirty="0">
                <a:latin typeface="+mn-lt"/>
              </a:rPr>
              <a:t>:</a:t>
            </a:r>
            <a:r>
              <a:rPr lang="es-ES" altLang="es-ES" dirty="0">
                <a:latin typeface="+mn-lt"/>
              </a:rPr>
              <a:t> Se puede aplicar de manera uniforme tanto al código como a artefactos no relacionados con el código.</a:t>
            </a:r>
            <a:endParaRPr lang="es-ES" b="1" i="1" kern="0" dirty="0">
              <a:solidFill>
                <a:srgbClr val="0000FF"/>
              </a:solidFill>
              <a:latin typeface="+mn-lt"/>
            </a:endParaRPr>
          </a:p>
        </p:txBody>
      </p:sp>
    </p:spTree>
    <p:extLst>
      <p:ext uri="{BB962C8B-B14F-4D97-AF65-F5344CB8AC3E}">
        <p14:creationId xmlns:p14="http://schemas.microsoft.com/office/powerpoint/2010/main" val="2521005772"/>
      </p:ext>
    </p:extLst>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764704"/>
            <a:ext cx="9144000" cy="400110"/>
          </a:xfrm>
          <a:prstGeom prst="rect">
            <a:avLst/>
          </a:prstGeom>
          <a:noFill/>
        </p:spPr>
        <p:txBody>
          <a:bodyPr wrap="square">
            <a:spAutoFit/>
          </a:bodyPr>
          <a:lstStyle/>
          <a:p>
            <a:pPr algn="ctr">
              <a:defRPr/>
            </a:pPr>
            <a:r>
              <a:rPr lang="es-ES" altLang="es-ES" sz="2000" b="1" i="1" dirty="0">
                <a:solidFill>
                  <a:srgbClr val="0000FF"/>
                </a:solidFill>
                <a:latin typeface="+mn-lt"/>
              </a:rPr>
              <a:t>Virtual </a:t>
            </a:r>
            <a:r>
              <a:rPr lang="es-ES" altLang="es-ES" sz="2000" b="1" i="1" dirty="0" err="1">
                <a:solidFill>
                  <a:srgbClr val="0000FF"/>
                </a:solidFill>
                <a:latin typeface="+mn-lt"/>
              </a:rPr>
              <a:t>Separation</a:t>
            </a:r>
            <a:r>
              <a:rPr lang="es-ES" altLang="es-ES" sz="2000" b="1" i="1" dirty="0">
                <a:solidFill>
                  <a:srgbClr val="0000FF"/>
                </a:solidFill>
                <a:latin typeface="+mn-lt"/>
              </a:rPr>
              <a:t> </a:t>
            </a:r>
            <a:r>
              <a:rPr lang="es-ES" altLang="es-ES" sz="2000" b="1" i="1" dirty="0" err="1">
                <a:solidFill>
                  <a:srgbClr val="0000FF"/>
                </a:solidFill>
                <a:latin typeface="+mn-lt"/>
              </a:rPr>
              <a:t>of</a:t>
            </a:r>
            <a:r>
              <a:rPr lang="es-ES" altLang="es-ES" sz="2000" b="1" i="1" dirty="0">
                <a:solidFill>
                  <a:srgbClr val="0000FF"/>
                </a:solidFill>
                <a:latin typeface="+mn-lt"/>
              </a:rPr>
              <a:t> </a:t>
            </a:r>
            <a:r>
              <a:rPr lang="es-ES" altLang="es-ES" sz="2000" b="1" i="1" dirty="0" err="1">
                <a:solidFill>
                  <a:srgbClr val="0000FF"/>
                </a:solidFill>
                <a:latin typeface="+mn-lt"/>
              </a:rPr>
              <a:t>Concerns</a:t>
            </a:r>
            <a:r>
              <a:rPr lang="es-ES" altLang="es-ES" sz="2000" b="1" i="1" dirty="0">
                <a:solidFill>
                  <a:srgbClr val="0000FF"/>
                </a:solidFill>
                <a:latin typeface="+mn-lt"/>
              </a:rPr>
              <a:t> (Separación Virtual de Conceptos)</a:t>
            </a:r>
          </a:p>
        </p:txBody>
      </p:sp>
      <p:sp>
        <p:nvSpPr>
          <p:cNvPr id="7" name="CuadroTexto 6">
            <a:extLst>
              <a:ext uri="{FF2B5EF4-FFF2-40B4-BE49-F238E27FC236}">
                <a16:creationId xmlns:a16="http://schemas.microsoft.com/office/drawing/2014/main" id="{8A066E99-2C7A-43ED-BA10-3FE54DB50F85}"/>
              </a:ext>
            </a:extLst>
          </p:cNvPr>
          <p:cNvSpPr txBox="1"/>
          <p:nvPr/>
        </p:nvSpPr>
        <p:spPr>
          <a:xfrm>
            <a:off x="36512" y="1052736"/>
            <a:ext cx="9144000" cy="5632311"/>
          </a:xfrm>
          <a:prstGeom prst="rect">
            <a:avLst/>
          </a:prstGeom>
          <a:noFill/>
        </p:spPr>
        <p:txBody>
          <a:bodyPr wrap="square">
            <a:spAutoFit/>
          </a:bodyPr>
          <a:lstStyle/>
          <a:p>
            <a:pPr algn="just">
              <a:defRPr/>
            </a:pPr>
            <a:r>
              <a:rPr lang="es-ES" altLang="es-ES" u="sng" dirty="0">
                <a:latin typeface="+mn-lt"/>
              </a:rPr>
              <a:t>Clasificación:</a:t>
            </a:r>
          </a:p>
          <a:p>
            <a:pPr marL="342900" indent="-342900" algn="just">
              <a:buFont typeface="Arial" panose="020B0604020202020204" pitchFamily="34" charset="0"/>
              <a:buChar char="•"/>
              <a:defRPr/>
            </a:pPr>
            <a:r>
              <a:rPr lang="en-US" altLang="es-ES" dirty="0">
                <a:latin typeface="+mn-lt"/>
              </a:rPr>
              <a:t>Binding time: </a:t>
            </a:r>
            <a:r>
              <a:rPr lang="en-US" altLang="es-ES" b="1" dirty="0">
                <a:latin typeface="+mn-lt"/>
              </a:rPr>
              <a:t>Compile-Time</a:t>
            </a:r>
          </a:p>
          <a:p>
            <a:pPr marL="342900" indent="-342900" algn="just">
              <a:buFont typeface="Arial" panose="020B0604020202020204" pitchFamily="34" charset="0"/>
              <a:buChar char="•"/>
              <a:defRPr/>
            </a:pPr>
            <a:r>
              <a:rPr lang="en-US" altLang="es-ES" dirty="0">
                <a:latin typeface="+mn-lt"/>
              </a:rPr>
              <a:t>Technology:</a:t>
            </a:r>
            <a:r>
              <a:rPr lang="en-US" altLang="es-ES" b="1" dirty="0">
                <a:latin typeface="+mn-lt"/>
              </a:rPr>
              <a:t> Tool-based</a:t>
            </a:r>
          </a:p>
          <a:p>
            <a:pPr marL="342900" indent="-342900" algn="just">
              <a:buFont typeface="Arial" panose="020B0604020202020204" pitchFamily="34" charset="0"/>
              <a:buChar char="•"/>
              <a:defRPr/>
            </a:pPr>
            <a:r>
              <a:rPr lang="en-US" altLang="es-ES" dirty="0">
                <a:latin typeface="+mn-lt"/>
              </a:rPr>
              <a:t>Representation: </a:t>
            </a:r>
            <a:r>
              <a:rPr lang="en-US" altLang="es-ES" b="1" dirty="0">
                <a:latin typeface="+mn-lt"/>
              </a:rPr>
              <a:t>Annotation-based</a:t>
            </a:r>
          </a:p>
          <a:p>
            <a:pPr marL="342900" indent="-342900" algn="just">
              <a:buFont typeface="Arial" panose="020B0604020202020204" pitchFamily="34" charset="0"/>
              <a:buChar char="•"/>
              <a:defRPr/>
            </a:pPr>
            <a:endParaRPr lang="es-ES" b="1" u="sng" kern="0" dirty="0">
              <a:latin typeface="+mn-lt"/>
            </a:endParaRPr>
          </a:p>
          <a:p>
            <a:pPr algn="just">
              <a:defRPr/>
            </a:pPr>
            <a:r>
              <a:rPr lang="es-ES" b="1" kern="0" dirty="0">
                <a:solidFill>
                  <a:srgbClr val="00B050"/>
                </a:solidFill>
                <a:latin typeface="+mn-lt"/>
              </a:rPr>
              <a:t>Puntos fuertes: </a:t>
            </a:r>
            <a:r>
              <a:rPr lang="es-ES" altLang="es-ES" b="1" dirty="0">
                <a:solidFill>
                  <a:srgbClr val="00B050"/>
                </a:solidFill>
                <a:latin typeface="+mn-lt"/>
              </a:rPr>
              <a:t> </a:t>
            </a:r>
          </a:p>
          <a:p>
            <a:pPr marL="285750" indent="-285750" algn="just">
              <a:buFont typeface="Arial" panose="020B0604020202020204" pitchFamily="34" charset="0"/>
              <a:buChar char="•"/>
              <a:defRPr/>
            </a:pPr>
            <a:r>
              <a:rPr lang="es-ES" kern="0" dirty="0">
                <a:latin typeface="+mn-lt"/>
              </a:rPr>
              <a:t>Modelo de programación simple: anotar y eliminar condicionalmente.</a:t>
            </a:r>
          </a:p>
          <a:p>
            <a:pPr marL="285750" indent="-285750" algn="just">
              <a:buFont typeface="Arial" panose="020B0604020202020204" pitchFamily="34" charset="0"/>
              <a:buChar char="•"/>
              <a:defRPr/>
            </a:pPr>
            <a:r>
              <a:rPr lang="es-ES" kern="0" dirty="0">
                <a:latin typeface="+mn-lt"/>
              </a:rPr>
              <a:t>Trazabilidad estructurada de las características.</a:t>
            </a:r>
          </a:p>
          <a:p>
            <a:pPr marL="285750" indent="-285750" algn="just">
              <a:buFont typeface="Arial" panose="020B0604020202020204" pitchFamily="34" charset="0"/>
              <a:buChar char="•"/>
              <a:defRPr/>
            </a:pPr>
            <a:r>
              <a:rPr lang="es-ES" kern="0" dirty="0">
                <a:latin typeface="+mn-lt"/>
              </a:rPr>
              <a:t>Personalización del código fuente en tiempo de compilación; sin código repetitivo.</a:t>
            </a:r>
          </a:p>
          <a:p>
            <a:pPr marL="285750" indent="-285750" algn="just">
              <a:buFont typeface="Arial" panose="020B0604020202020204" pitchFamily="34" charset="0"/>
              <a:buChar char="•"/>
              <a:defRPr/>
            </a:pPr>
            <a:r>
              <a:rPr lang="es-ES" kern="0" dirty="0">
                <a:latin typeface="+mn-lt"/>
              </a:rPr>
              <a:t>Flexible y con soporte para granularidad arbitraria.</a:t>
            </a:r>
          </a:p>
          <a:p>
            <a:pPr marL="285750" indent="-285750" algn="just">
              <a:buFont typeface="Arial" panose="020B0604020202020204" pitchFamily="34" charset="0"/>
              <a:buChar char="•"/>
              <a:defRPr/>
            </a:pPr>
            <a:r>
              <a:rPr lang="es-ES" kern="0" dirty="0">
                <a:latin typeface="+mn-lt"/>
              </a:rPr>
              <a:t>Requiere poca planificación previa.</a:t>
            </a:r>
          </a:p>
          <a:p>
            <a:pPr marL="285750" indent="-285750" algn="just">
              <a:buFont typeface="Arial" panose="020B0604020202020204" pitchFamily="34" charset="0"/>
              <a:buChar char="•"/>
              <a:defRPr/>
            </a:pPr>
            <a:r>
              <a:rPr lang="es-ES" kern="0" dirty="0">
                <a:latin typeface="+mn-lt"/>
              </a:rPr>
              <a:t>Separación virtual de preocupaciones, a pesar de la dispersión y el entrelazamiento físico del código de características.</a:t>
            </a:r>
          </a:p>
          <a:p>
            <a:pPr marL="285750" indent="-285750" algn="just">
              <a:buFont typeface="Arial" panose="020B0604020202020204" pitchFamily="34" charset="0"/>
              <a:buChar char="•"/>
              <a:defRPr/>
            </a:pPr>
            <a:r>
              <a:rPr lang="es-ES" kern="0" dirty="0">
                <a:latin typeface="+mn-lt"/>
              </a:rPr>
              <a:t>Mecanismo ligero para la adopción extractiva de líneas de productos.</a:t>
            </a:r>
          </a:p>
          <a:p>
            <a:pPr marL="285750" indent="-285750" algn="just">
              <a:buFont typeface="Arial" panose="020B0604020202020204" pitchFamily="34" charset="0"/>
              <a:buChar char="•"/>
              <a:defRPr/>
            </a:pPr>
            <a:r>
              <a:rPr lang="es-ES" kern="0" dirty="0">
                <a:latin typeface="+mn-lt"/>
              </a:rPr>
              <a:t>Aplicación uniforme tanto al código fuente como a artefactos no relacionados con el código.</a:t>
            </a:r>
          </a:p>
          <a:p>
            <a:pPr marL="285750" indent="-285750" algn="just">
              <a:buFont typeface="Arial" panose="020B0604020202020204" pitchFamily="34" charset="0"/>
              <a:buChar char="•"/>
              <a:defRPr/>
            </a:pPr>
            <a:r>
              <a:rPr lang="es-ES" kern="0" dirty="0">
                <a:latin typeface="+mn-lt"/>
              </a:rPr>
              <a:t>Fácil de usar y analizar.</a:t>
            </a:r>
          </a:p>
          <a:p>
            <a:pPr algn="just">
              <a:defRPr/>
            </a:pPr>
            <a:r>
              <a:rPr lang="es-ES" b="1" kern="0" dirty="0">
                <a:solidFill>
                  <a:srgbClr val="C00000"/>
                </a:solidFill>
                <a:latin typeface="+mn-lt"/>
              </a:rPr>
              <a:t>Puntos débiles: </a:t>
            </a:r>
            <a:r>
              <a:rPr lang="es-ES" altLang="es-ES" b="1" dirty="0">
                <a:solidFill>
                  <a:srgbClr val="C00000"/>
                </a:solidFill>
                <a:latin typeface="+mn-lt"/>
              </a:rPr>
              <a:t> </a:t>
            </a:r>
          </a:p>
          <a:p>
            <a:pPr marL="285750" indent="-285750" algn="just">
              <a:buFont typeface="Arial" panose="020B0604020202020204" pitchFamily="34" charset="0"/>
              <a:buChar char="•"/>
              <a:defRPr/>
            </a:pPr>
            <a:r>
              <a:rPr lang="es-ES" kern="0" dirty="0">
                <a:latin typeface="+mn-lt"/>
              </a:rPr>
              <a:t>No ofrece soporte para el ocultamiento de información.</a:t>
            </a:r>
          </a:p>
          <a:p>
            <a:pPr marL="285750" indent="-285750" algn="just">
              <a:buFont typeface="Arial" panose="020B0604020202020204" pitchFamily="34" charset="0"/>
              <a:buChar char="•"/>
              <a:defRPr/>
            </a:pPr>
            <a:r>
              <a:rPr lang="es-ES" kern="0" dirty="0">
                <a:latin typeface="+mn-lt"/>
              </a:rPr>
              <a:t>Mayormente implementado en herramientas académicas, con poca experiencia práctica.</a:t>
            </a:r>
          </a:p>
          <a:p>
            <a:pPr marL="285750" indent="-285750" algn="just">
              <a:buFont typeface="Arial" panose="020B0604020202020204" pitchFamily="34" charset="0"/>
              <a:buChar char="•"/>
              <a:defRPr/>
            </a:pPr>
            <a:r>
              <a:rPr lang="es-ES" kern="0" dirty="0">
                <a:latin typeface="+mn-lt"/>
              </a:rPr>
              <a:t>Muchas anotaciones de grano fino e intercaladas dificultan la comprensión del programa.</a:t>
            </a:r>
          </a:p>
        </p:txBody>
      </p:sp>
    </p:spTree>
    <p:extLst>
      <p:ext uri="{BB962C8B-B14F-4D97-AF65-F5344CB8AC3E}">
        <p14:creationId xmlns:p14="http://schemas.microsoft.com/office/powerpoint/2010/main" val="1101834713"/>
      </p:ext>
    </p:extLst>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a:xfrm>
            <a:off x="0" y="781050"/>
            <a:ext cx="9144000" cy="5853113"/>
          </a:xfrm>
        </p:spPr>
        <p:txBody>
          <a:bodyPr/>
          <a:lstStyle/>
          <a:p>
            <a:pPr marL="0" indent="0" algn="ctr">
              <a:buFontTx/>
              <a:buNone/>
            </a:pPr>
            <a:r>
              <a:rPr lang="es-ES" altLang="es-ES" b="1" dirty="0"/>
              <a:t>EJERCICIO 1</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3.1 </a:t>
            </a:r>
            <a:r>
              <a:rPr lang="en-US" dirty="0" err="1"/>
              <a:t>Implementación</a:t>
            </a:r>
            <a:r>
              <a:rPr lang="en-US" dirty="0"/>
              <a:t> de la </a:t>
            </a:r>
            <a:r>
              <a:rPr lang="en-US" dirty="0" err="1"/>
              <a:t>variabilidad</a:t>
            </a:r>
            <a:endParaRPr lang="es-ES" dirty="0"/>
          </a:p>
        </p:txBody>
      </p:sp>
      <p:sp>
        <p:nvSpPr>
          <p:cNvPr id="2" name="CuadroTexto 5">
            <a:extLst>
              <a:ext uri="{FF2B5EF4-FFF2-40B4-BE49-F238E27FC236}">
                <a16:creationId xmlns:a16="http://schemas.microsoft.com/office/drawing/2014/main" id="{545615AD-81B7-4C6A-7A81-A184A3902DB8}"/>
              </a:ext>
            </a:extLst>
          </p:cNvPr>
          <p:cNvSpPr txBox="1">
            <a:spLocks noChangeArrowheads="1"/>
          </p:cNvSpPr>
          <p:nvPr/>
        </p:nvSpPr>
        <p:spPr bwMode="auto">
          <a:xfrm>
            <a:off x="0" y="1322388"/>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Desarrollar un artefacto variable en el lenguaje de programación deseado siguiendo dos enfoques de implementación de la variabilidad diferentes para la SPL propuesta en el Ejercicio 2 del Tema 2.1.</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Comparar ambas implementaciones según los 6 criterios de calidad estudiados. Usar una escala de 1 a 3 (bajo, medio, alto) para cada criterio.</a:t>
            </a:r>
            <a:endParaRPr lang="es-ES" altLang="es-E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944604859"/>
      </p:ext>
    </p:extLst>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22309-67BF-4EE8-AB38-1C00BB42A32E}"/>
              </a:ext>
            </a:extLst>
          </p:cNvPr>
          <p:cNvSpPr>
            <a:spLocks noGrp="1"/>
          </p:cNvSpPr>
          <p:nvPr>
            <p:ph type="ctrTitle"/>
          </p:nvPr>
        </p:nvSpPr>
        <p:spPr/>
        <p:txBody>
          <a:bodyPr/>
          <a:lstStyle/>
          <a:p>
            <a:pPr>
              <a:defRPr/>
            </a:pPr>
            <a:r>
              <a:rPr lang="en-US" dirty="0"/>
              <a:t>3.2 </a:t>
            </a:r>
            <a:r>
              <a:rPr lang="en-US" dirty="0" err="1"/>
              <a:t>Generación</a:t>
            </a:r>
            <a:r>
              <a:rPr lang="en-US" dirty="0"/>
              <a:t> de </a:t>
            </a:r>
            <a:r>
              <a:rPr lang="en-US" dirty="0" err="1"/>
              <a:t>productos</a:t>
            </a:r>
            <a:endParaRPr lang="en-US" dirty="0"/>
          </a:p>
        </p:txBody>
      </p:sp>
      <p:sp>
        <p:nvSpPr>
          <p:cNvPr id="33795" name="Subtítulo 2">
            <a:extLst>
              <a:ext uri="{FF2B5EF4-FFF2-40B4-BE49-F238E27FC236}">
                <a16:creationId xmlns:a16="http://schemas.microsoft.com/office/drawing/2014/main" id="{615CC69B-FF86-415F-8A4C-B9D6CE0F6F05}"/>
              </a:ext>
            </a:extLst>
          </p:cNvPr>
          <p:cNvSpPr>
            <a:spLocks noGrp="1" noChangeArrowheads="1"/>
          </p:cNvSpPr>
          <p:nvPr>
            <p:ph type="subTitle" idx="1"/>
          </p:nvPr>
        </p:nvSpPr>
        <p:spPr>
          <a:xfrm>
            <a:off x="0" y="3886200"/>
            <a:ext cx="9144000" cy="1752600"/>
          </a:xfrm>
        </p:spPr>
        <p:txBody>
          <a:bodyPr/>
          <a:lstStyle/>
          <a:p>
            <a:r>
              <a:rPr lang="en-US" altLang="es-ES" i="1" dirty="0"/>
              <a:t>“Change is the only constant in life.” </a:t>
            </a:r>
            <a:br>
              <a:rPr lang="en-US" altLang="es-ES" i="1" dirty="0"/>
            </a:br>
            <a:r>
              <a:rPr lang="en-US" altLang="es-ES" dirty="0" err="1"/>
              <a:t>Heráclito</a:t>
            </a:r>
            <a:r>
              <a:rPr lang="en-US" altLang="es-ES" dirty="0"/>
              <a:t>, 500 </a:t>
            </a:r>
            <a:r>
              <a:rPr lang="en-US" altLang="es-ES" dirty="0" err="1"/>
              <a:t>a.C.</a:t>
            </a:r>
            <a:endParaRPr lang="en-US" altLang="es-ES" dirty="0"/>
          </a:p>
        </p:txBody>
      </p:sp>
      <p:sp>
        <p:nvSpPr>
          <p:cNvPr id="5" name="CuadroTexto 4">
            <a:extLst>
              <a:ext uri="{FF2B5EF4-FFF2-40B4-BE49-F238E27FC236}">
                <a16:creationId xmlns:a16="http://schemas.microsoft.com/office/drawing/2014/main" id="{A177F628-3248-4E9A-98BE-6193E2083A63}"/>
              </a:ext>
            </a:extLst>
          </p:cNvPr>
          <p:cNvSpPr txBox="1"/>
          <p:nvPr/>
        </p:nvSpPr>
        <p:spPr>
          <a:xfrm>
            <a:off x="0" y="5229200"/>
            <a:ext cx="9144000" cy="523220"/>
          </a:xfrm>
          <a:prstGeom prst="rect">
            <a:avLst/>
          </a:prstGeom>
          <a:noFill/>
        </p:spPr>
        <p:txBody>
          <a:bodyPr wrap="square">
            <a:spAutoFit/>
          </a:bodyPr>
          <a:lstStyle/>
          <a:p>
            <a:pPr algn="ctr">
              <a:defRPr/>
            </a:pPr>
            <a:r>
              <a:rPr lang="es-ES" sz="1400" dirty="0">
                <a:solidFill>
                  <a:srgbClr val="131413"/>
                </a:solidFill>
                <a:latin typeface="+mn-lt"/>
              </a:rPr>
              <a:t>Paráfrasis moderna de la doctrina del cambio continuo (panta </a:t>
            </a:r>
            <a:r>
              <a:rPr lang="es-ES" sz="1400" dirty="0" err="1">
                <a:solidFill>
                  <a:srgbClr val="131413"/>
                </a:solidFill>
                <a:latin typeface="+mn-lt"/>
              </a:rPr>
              <a:t>rhei</a:t>
            </a:r>
            <a:r>
              <a:rPr lang="es-ES" sz="1400" dirty="0">
                <a:solidFill>
                  <a:srgbClr val="131413"/>
                </a:solidFill>
                <a:latin typeface="+mn-lt"/>
              </a:rPr>
              <a:t>, "todo fluye") de Heráclito, que sostiene que la realidad está en constante transformación y que nada permanece igual. </a:t>
            </a:r>
            <a:endParaRPr lang="es-ES" sz="1400" dirty="0">
              <a:latin typeface="+mn-lt"/>
            </a:endParaRPr>
          </a:p>
        </p:txBody>
      </p:sp>
    </p:spTree>
    <p:extLst>
      <p:ext uri="{BB962C8B-B14F-4D97-AF65-F5344CB8AC3E}">
        <p14:creationId xmlns:p14="http://schemas.microsoft.com/office/powerpoint/2010/main" val="756717370"/>
      </p:ext>
    </p:extLst>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673FA36-A336-4BDC-8F00-4C2643A6E19C}"/>
              </a:ext>
            </a:extLst>
          </p:cNvPr>
          <p:cNvSpPr>
            <a:spLocks noGrp="1"/>
          </p:cNvSpPr>
          <p:nvPr>
            <p:ph type="ctrTitle"/>
          </p:nvPr>
        </p:nvSpPr>
        <p:spPr>
          <a:xfrm>
            <a:off x="3851275" y="115888"/>
            <a:ext cx="5292725" cy="649287"/>
          </a:xfrm>
        </p:spPr>
        <p:txBody>
          <a:bodyPr/>
          <a:lstStyle/>
          <a:p>
            <a:pPr>
              <a:defRPr/>
            </a:pPr>
            <a:r>
              <a:rPr lang="en-US" dirty="0"/>
              <a:t>3.2 Generación de </a:t>
            </a:r>
            <a:r>
              <a:rPr lang="en-US" dirty="0" err="1"/>
              <a:t>productos</a:t>
            </a:r>
            <a:endParaRPr lang="en-US" dirty="0"/>
          </a:p>
        </p:txBody>
      </p:sp>
      <p:sp>
        <p:nvSpPr>
          <p:cNvPr id="11" name="CuadroTexto 10">
            <a:extLst>
              <a:ext uri="{FF2B5EF4-FFF2-40B4-BE49-F238E27FC236}">
                <a16:creationId xmlns:a16="http://schemas.microsoft.com/office/drawing/2014/main" id="{FBF59D5B-9750-441B-A3D8-1FFC5ACFADEB}"/>
              </a:ext>
            </a:extLst>
          </p:cNvPr>
          <p:cNvSpPr txBox="1"/>
          <p:nvPr/>
        </p:nvSpPr>
        <p:spPr>
          <a:xfrm>
            <a:off x="0" y="807030"/>
            <a:ext cx="9144000" cy="3323987"/>
          </a:xfrm>
          <a:prstGeom prst="rect">
            <a:avLst/>
          </a:prstGeom>
          <a:noFill/>
        </p:spPr>
        <p:txBody>
          <a:bodyPr wrap="square">
            <a:spAutoFit/>
          </a:bodyPr>
          <a:lstStyle/>
          <a:p>
            <a:pPr algn="ctr">
              <a:defRPr/>
            </a:pPr>
            <a:r>
              <a:rPr lang="es-ES" altLang="es-ES" sz="2400" b="1" dirty="0">
                <a:solidFill>
                  <a:srgbClr val="0000FF"/>
                </a:solidFill>
                <a:latin typeface="+mn-lt"/>
              </a:rPr>
              <a:t>Generación de productos de la SPL</a:t>
            </a:r>
          </a:p>
          <a:p>
            <a:pPr algn="just">
              <a:defRPr/>
            </a:pPr>
            <a:r>
              <a:rPr lang="es-ES" altLang="es-ES" sz="1600" u="sng" dirty="0">
                <a:latin typeface="+mn-lt"/>
              </a:rPr>
              <a:t>Entradas:</a:t>
            </a:r>
          </a:p>
          <a:p>
            <a:pPr marL="285750" indent="-285750" algn="just">
              <a:buFont typeface="Arial" panose="020B0604020202020204" pitchFamily="34" charset="0"/>
              <a:buChar char="•"/>
              <a:defRPr/>
            </a:pPr>
            <a:r>
              <a:rPr lang="es-ES" sz="1600" b="1" i="1" kern="0" dirty="0">
                <a:solidFill>
                  <a:srgbClr val="0000FF"/>
                </a:solidFill>
                <a:latin typeface="+mn-lt"/>
              </a:rPr>
              <a:t>Feature </a:t>
            </a:r>
            <a:r>
              <a:rPr lang="es-ES" sz="1600" b="1" i="1" kern="0" dirty="0" err="1">
                <a:solidFill>
                  <a:srgbClr val="0000FF"/>
                </a:solidFill>
                <a:latin typeface="+mn-lt"/>
              </a:rPr>
              <a:t>Model</a:t>
            </a:r>
            <a:r>
              <a:rPr lang="es-ES" sz="1600" kern="0" dirty="0">
                <a:solidFill>
                  <a:srgbClr val="0000FF"/>
                </a:solidFill>
                <a:latin typeface="+mn-lt"/>
              </a:rPr>
              <a:t>: </a:t>
            </a:r>
            <a:r>
              <a:rPr lang="es-ES" altLang="es-ES" sz="1600" dirty="0">
                <a:latin typeface="+mn-lt"/>
              </a:rPr>
              <a:t> Modelo de características.</a:t>
            </a:r>
          </a:p>
          <a:p>
            <a:pPr marL="285750" indent="-285750" algn="just">
              <a:buFont typeface="Arial" panose="020B0604020202020204" pitchFamily="34" charset="0"/>
              <a:buChar char="•"/>
              <a:defRPr/>
            </a:pPr>
            <a:r>
              <a:rPr lang="es-ES" sz="1600" b="1" i="1" kern="0" dirty="0" err="1">
                <a:solidFill>
                  <a:srgbClr val="0000FF"/>
                </a:solidFill>
                <a:latin typeface="+mn-lt"/>
              </a:rPr>
              <a:t>Configuration</a:t>
            </a:r>
            <a:r>
              <a:rPr lang="es-ES" sz="1600" kern="0" dirty="0">
                <a:solidFill>
                  <a:srgbClr val="0000FF"/>
                </a:solidFill>
                <a:latin typeface="+mn-lt"/>
              </a:rPr>
              <a:t>: </a:t>
            </a:r>
            <a:r>
              <a:rPr lang="es-ES" altLang="es-ES" sz="1600" dirty="0">
                <a:latin typeface="+mn-lt"/>
              </a:rPr>
              <a:t> Configuración del FM.</a:t>
            </a:r>
          </a:p>
          <a:p>
            <a:pPr marL="285750" indent="-285750" algn="just">
              <a:buFont typeface="Arial" panose="020B0604020202020204" pitchFamily="34" charset="0"/>
              <a:buChar char="•"/>
              <a:defRPr/>
            </a:pPr>
            <a:r>
              <a:rPr lang="es-ES" sz="1600" b="1" i="1" kern="0" dirty="0" err="1">
                <a:solidFill>
                  <a:srgbClr val="0000FF"/>
                </a:solidFill>
                <a:latin typeface="+mn-lt"/>
              </a:rPr>
              <a:t>Implementation</a:t>
            </a:r>
            <a:r>
              <a:rPr lang="es-ES" sz="1600" b="1" i="1" kern="0" dirty="0">
                <a:solidFill>
                  <a:srgbClr val="0000FF"/>
                </a:solidFill>
                <a:latin typeface="+mn-lt"/>
              </a:rPr>
              <a:t> </a:t>
            </a:r>
            <a:r>
              <a:rPr lang="es-ES" sz="1600" b="1" i="1" kern="0" dirty="0" err="1">
                <a:solidFill>
                  <a:srgbClr val="0000FF"/>
                </a:solidFill>
                <a:latin typeface="+mn-lt"/>
              </a:rPr>
              <a:t>artifacts</a:t>
            </a:r>
            <a:r>
              <a:rPr lang="es-ES" sz="1600" kern="0" dirty="0">
                <a:solidFill>
                  <a:srgbClr val="0000FF"/>
                </a:solidFill>
                <a:latin typeface="+mn-lt"/>
              </a:rPr>
              <a:t>: </a:t>
            </a:r>
            <a:r>
              <a:rPr lang="es-ES" altLang="es-ES" sz="1600" dirty="0">
                <a:latin typeface="+mn-lt"/>
              </a:rPr>
              <a:t> Artefactos variables de la SPL.</a:t>
            </a:r>
          </a:p>
          <a:p>
            <a:pPr marL="285750" indent="-285750" algn="just">
              <a:buFont typeface="Arial" panose="020B0604020202020204" pitchFamily="34" charset="0"/>
              <a:buChar char="•"/>
              <a:defRPr/>
            </a:pPr>
            <a:r>
              <a:rPr lang="es-ES" sz="1600" b="1" i="1" kern="0" dirty="0" err="1">
                <a:solidFill>
                  <a:srgbClr val="0000FF"/>
                </a:solidFill>
                <a:latin typeface="+mn-lt"/>
              </a:rPr>
              <a:t>Mapping</a:t>
            </a:r>
            <a:r>
              <a:rPr lang="es-ES" sz="1600" b="1" i="1" kern="0" dirty="0">
                <a:solidFill>
                  <a:srgbClr val="0000FF"/>
                </a:solidFill>
                <a:latin typeface="+mn-lt"/>
              </a:rPr>
              <a:t> </a:t>
            </a:r>
            <a:r>
              <a:rPr lang="es-ES" sz="1600" b="1" i="1" kern="0" dirty="0" err="1">
                <a:solidFill>
                  <a:srgbClr val="0000FF"/>
                </a:solidFill>
                <a:latin typeface="+mn-lt"/>
              </a:rPr>
              <a:t>model</a:t>
            </a:r>
            <a:r>
              <a:rPr lang="es-ES" sz="1600" kern="0" dirty="0">
                <a:solidFill>
                  <a:srgbClr val="0000FF"/>
                </a:solidFill>
                <a:latin typeface="+mn-lt"/>
              </a:rPr>
              <a:t>: </a:t>
            </a:r>
            <a:r>
              <a:rPr lang="es-ES" altLang="es-ES" sz="1600" dirty="0">
                <a:latin typeface="+mn-lt"/>
              </a:rPr>
              <a:t> (Opcional) Modelo que relaciona las características del FM con los puntos de variación de los artefactos de la SPL para conseguir trazabilidad de las features si fuera necesario.</a:t>
            </a:r>
          </a:p>
          <a:p>
            <a:pPr algn="just">
              <a:defRPr/>
            </a:pPr>
            <a:r>
              <a:rPr lang="es-ES" altLang="es-ES" sz="1600" u="sng" dirty="0">
                <a:latin typeface="+mn-lt"/>
              </a:rPr>
              <a:t>Entradas:</a:t>
            </a:r>
          </a:p>
          <a:p>
            <a:pPr marL="285750" indent="-285750" algn="just">
              <a:buFont typeface="Arial" panose="020B0604020202020204" pitchFamily="34" charset="0"/>
              <a:buChar char="•"/>
              <a:defRPr/>
            </a:pPr>
            <a:r>
              <a:rPr lang="es-ES" sz="1600" b="1" i="1" kern="0" dirty="0">
                <a:solidFill>
                  <a:srgbClr val="0000FF"/>
                </a:solidFill>
                <a:latin typeface="+mn-lt"/>
              </a:rPr>
              <a:t>Final </a:t>
            </a:r>
            <a:r>
              <a:rPr lang="es-ES" sz="1600" b="1" i="1" kern="0" dirty="0" err="1">
                <a:solidFill>
                  <a:srgbClr val="0000FF"/>
                </a:solidFill>
                <a:latin typeface="+mn-lt"/>
              </a:rPr>
              <a:t>product</a:t>
            </a:r>
            <a:r>
              <a:rPr lang="es-ES" sz="1600" kern="0" dirty="0">
                <a:solidFill>
                  <a:srgbClr val="0000FF"/>
                </a:solidFill>
                <a:latin typeface="+mn-lt"/>
              </a:rPr>
              <a:t>: </a:t>
            </a:r>
            <a:r>
              <a:rPr lang="es-ES" altLang="es-ES" sz="1600" dirty="0">
                <a:latin typeface="+mn-lt"/>
              </a:rPr>
              <a:t> Producto final configurado (sin variabilidad).</a:t>
            </a:r>
          </a:p>
          <a:p>
            <a:pPr algn="just">
              <a:defRPr/>
            </a:pPr>
            <a:r>
              <a:rPr lang="es-ES" altLang="es-ES" sz="1600" dirty="0">
                <a:latin typeface="+mn-lt"/>
              </a:rPr>
              <a:t> </a:t>
            </a:r>
          </a:p>
          <a:p>
            <a:pPr marL="285750" indent="-285750" algn="just">
              <a:buFont typeface="Arial" panose="020B0604020202020204" pitchFamily="34" charset="0"/>
              <a:buChar char="•"/>
              <a:defRPr/>
            </a:pPr>
            <a:endParaRPr lang="es-ES" altLang="es-ES" sz="1400" dirty="0">
              <a:latin typeface="+mn-lt"/>
            </a:endParaRPr>
          </a:p>
          <a:p>
            <a:pPr marL="285750" indent="-285750" algn="just">
              <a:buFont typeface="Arial" panose="020B0604020202020204" pitchFamily="34" charset="0"/>
              <a:buChar char="•"/>
              <a:defRPr/>
            </a:pPr>
            <a:endParaRPr lang="es-ES" altLang="es-ES" sz="1400" dirty="0">
              <a:latin typeface="+mn-lt"/>
            </a:endParaRPr>
          </a:p>
          <a:p>
            <a:pPr marL="800100" lvl="1" indent="-342900" algn="just">
              <a:buFont typeface="Courier New" panose="02070309020205020404" pitchFamily="49" charset="0"/>
              <a:buChar char="o"/>
              <a:defRPr/>
            </a:pPr>
            <a:endParaRPr lang="es-ES" altLang="es-ES" sz="1400" dirty="0">
              <a:latin typeface="+mn-lt"/>
            </a:endParaRPr>
          </a:p>
        </p:txBody>
      </p:sp>
      <p:pic>
        <p:nvPicPr>
          <p:cNvPr id="7" name="Imagen 6">
            <a:extLst>
              <a:ext uri="{FF2B5EF4-FFF2-40B4-BE49-F238E27FC236}">
                <a16:creationId xmlns:a16="http://schemas.microsoft.com/office/drawing/2014/main" id="{5189AB5E-3031-41D5-82D4-8A9030CC8259}"/>
              </a:ext>
            </a:extLst>
          </p:cNvPr>
          <p:cNvPicPr>
            <a:picLocks noChangeAspect="1"/>
          </p:cNvPicPr>
          <p:nvPr/>
        </p:nvPicPr>
        <p:blipFill>
          <a:blip r:embed="rId2"/>
          <a:stretch>
            <a:fillRect/>
          </a:stretch>
        </p:blipFill>
        <p:spPr>
          <a:xfrm>
            <a:off x="1128192" y="3299346"/>
            <a:ext cx="6624736" cy="3393598"/>
          </a:xfrm>
          <a:prstGeom prst="rect">
            <a:avLst/>
          </a:prstGeom>
        </p:spPr>
      </p:pic>
    </p:spTree>
    <p:extLst>
      <p:ext uri="{BB962C8B-B14F-4D97-AF65-F5344CB8AC3E}">
        <p14:creationId xmlns:p14="http://schemas.microsoft.com/office/powerpoint/2010/main" val="1553376211"/>
      </p:ext>
    </p:extLst>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Diapositiva 1&quot;/&gt;&lt;property id=&quot;20307&quot; value=&quot;256&quot;/&gt;&lt;/object&gt;&lt;object type=&quot;3&quot; unique_id=&quot;10004&quot;&gt;&lt;property id=&quot;20148&quot; value=&quot;5&quot;/&gt;&lt;property id=&quot;20300&quot; value=&quot;Diapositiva 2&quot;/&gt;&lt;property id=&quot;20307&quot; value=&quot;257&quot;/&gt;&lt;/object&gt;&lt;/object&gt;&lt;object type=&quot;8&quot; unique_id=&quot;10008&quot;&gt;&lt;/object&gt;&lt;/object&gt;&lt;/database&gt;"/>
  <p:tag name="SECTOMILLISECCONVERTED" val="1"/>
</p:tagLst>
</file>

<file path=ppt/theme/theme1.xml><?xml version="1.0" encoding="utf-8"?>
<a:theme xmlns:a="http://schemas.openxmlformats.org/drawingml/2006/main" name="2_Diseño predeterminado">
  <a:themeElements>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iseño predeterminado">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iseño predeterminad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20276</TotalTime>
  <Words>13954</Words>
  <Application>Microsoft Office PowerPoint</Application>
  <PresentationFormat>Presentación en pantalla (4:3)</PresentationFormat>
  <Paragraphs>1287</Paragraphs>
  <Slides>117</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117</vt:i4>
      </vt:variant>
    </vt:vector>
  </HeadingPairs>
  <TitlesOfParts>
    <vt:vector size="125" baseType="lpstr">
      <vt:lpstr>Arial</vt:lpstr>
      <vt:lpstr>Arial Black</vt:lpstr>
      <vt:lpstr>Consolas</vt:lpstr>
      <vt:lpstr>Courier New</vt:lpstr>
      <vt:lpstr>Google Sans</vt:lpstr>
      <vt:lpstr>Source Sans Pro</vt:lpstr>
      <vt:lpstr>Times New Roman</vt:lpstr>
      <vt:lpstr>2_Diseño predeterminado</vt:lpstr>
      <vt:lpstr>Parte III Implementación de la variabilidad y Generación de Productos</vt:lpstr>
      <vt:lpstr>Parte III. Implementación de la variabilidad y Generación de Productos</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3.1 Implementación de la variabilidad</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lpstr>3.2 Generación de productos</vt:lpstr>
    </vt:vector>
  </TitlesOfParts>
  <Company>USJ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nombre</dc:creator>
  <cp:lastModifiedBy>José Miguel Horcas Aguilera</cp:lastModifiedBy>
  <cp:revision>658</cp:revision>
  <dcterms:created xsi:type="dcterms:W3CDTF">2006-09-18T20:04:27Z</dcterms:created>
  <dcterms:modified xsi:type="dcterms:W3CDTF">2025-03-17T14:52:04Z</dcterms:modified>
</cp:coreProperties>
</file>